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theme" Target="theme/theme1.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54005-2589-46E7-AAB6-C46C3DD78D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1CA4580-62CC-490F-845E-AE0E78C10C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AE620D1-2A10-4463-A1FB-05D432E2B59B}"/>
              </a:ext>
            </a:extLst>
          </p:cNvPr>
          <p:cNvSpPr>
            <a:spLocks noGrp="1"/>
          </p:cNvSpPr>
          <p:nvPr>
            <p:ph type="dt" sz="half" idx="10"/>
          </p:nvPr>
        </p:nvSpPr>
        <p:spPr/>
        <p:txBody>
          <a:bodyPr/>
          <a:lstStyle/>
          <a:p>
            <a:fld id="{EC7400AF-3A2B-4B5E-B6AA-06E1075386FF}" type="datetimeFigureOut">
              <a:rPr lang="en-US" smtClean="0"/>
              <a:t>11/27/2022</a:t>
            </a:fld>
            <a:endParaRPr lang="en-US"/>
          </a:p>
        </p:txBody>
      </p:sp>
      <p:sp>
        <p:nvSpPr>
          <p:cNvPr id="5" name="Footer Placeholder 4">
            <a:extLst>
              <a:ext uri="{FF2B5EF4-FFF2-40B4-BE49-F238E27FC236}">
                <a16:creationId xmlns:a16="http://schemas.microsoft.com/office/drawing/2014/main" id="{6DF12A5B-EBD5-48BD-B5E4-E00C1CB577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D87172-2446-4728-8101-C4D9C1216C23}"/>
              </a:ext>
            </a:extLst>
          </p:cNvPr>
          <p:cNvSpPr>
            <a:spLocks noGrp="1"/>
          </p:cNvSpPr>
          <p:nvPr>
            <p:ph type="sldNum" sz="quarter" idx="12"/>
          </p:nvPr>
        </p:nvSpPr>
        <p:spPr/>
        <p:txBody>
          <a:bodyPr/>
          <a:lstStyle/>
          <a:p>
            <a:fld id="{3E97C5EE-780C-4D8F-B216-56C9BD19A7B0}" type="slidenum">
              <a:rPr lang="en-US" smtClean="0"/>
              <a:t>‹#›</a:t>
            </a:fld>
            <a:endParaRPr lang="en-US"/>
          </a:p>
        </p:txBody>
      </p:sp>
    </p:spTree>
    <p:extLst>
      <p:ext uri="{BB962C8B-B14F-4D97-AF65-F5344CB8AC3E}">
        <p14:creationId xmlns:p14="http://schemas.microsoft.com/office/powerpoint/2010/main" val="3707339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17F65-5F6E-4DBC-B2C5-979E6BFE656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E61F2A9-4FD5-47E0-9F84-CE0FB8F3593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1D4D79-BB80-4AFF-9D49-18B8070C5DD5}"/>
              </a:ext>
            </a:extLst>
          </p:cNvPr>
          <p:cNvSpPr>
            <a:spLocks noGrp="1"/>
          </p:cNvSpPr>
          <p:nvPr>
            <p:ph type="dt" sz="half" idx="10"/>
          </p:nvPr>
        </p:nvSpPr>
        <p:spPr/>
        <p:txBody>
          <a:bodyPr/>
          <a:lstStyle/>
          <a:p>
            <a:fld id="{EC7400AF-3A2B-4B5E-B6AA-06E1075386FF}" type="datetimeFigureOut">
              <a:rPr lang="en-US" smtClean="0"/>
              <a:t>11/27/2022</a:t>
            </a:fld>
            <a:endParaRPr lang="en-US"/>
          </a:p>
        </p:txBody>
      </p:sp>
      <p:sp>
        <p:nvSpPr>
          <p:cNvPr id="5" name="Footer Placeholder 4">
            <a:extLst>
              <a:ext uri="{FF2B5EF4-FFF2-40B4-BE49-F238E27FC236}">
                <a16:creationId xmlns:a16="http://schemas.microsoft.com/office/drawing/2014/main" id="{2F27E655-021E-4A74-887E-102A3A4658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41C072-2BB5-4FB7-9E8E-471FDF9E79C5}"/>
              </a:ext>
            </a:extLst>
          </p:cNvPr>
          <p:cNvSpPr>
            <a:spLocks noGrp="1"/>
          </p:cNvSpPr>
          <p:nvPr>
            <p:ph type="sldNum" sz="quarter" idx="12"/>
          </p:nvPr>
        </p:nvSpPr>
        <p:spPr/>
        <p:txBody>
          <a:bodyPr/>
          <a:lstStyle/>
          <a:p>
            <a:fld id="{3E97C5EE-780C-4D8F-B216-56C9BD19A7B0}" type="slidenum">
              <a:rPr lang="en-US" smtClean="0"/>
              <a:t>‹#›</a:t>
            </a:fld>
            <a:endParaRPr lang="en-US"/>
          </a:p>
        </p:txBody>
      </p:sp>
    </p:spTree>
    <p:extLst>
      <p:ext uri="{BB962C8B-B14F-4D97-AF65-F5344CB8AC3E}">
        <p14:creationId xmlns:p14="http://schemas.microsoft.com/office/powerpoint/2010/main" val="2713538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A00814F-2B14-4F0D-B842-0CC24C66512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09AD744-0490-49B8-ACB3-8E5D7572BEB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FEE71F-7014-434D-A0C0-2970542FC699}"/>
              </a:ext>
            </a:extLst>
          </p:cNvPr>
          <p:cNvSpPr>
            <a:spLocks noGrp="1"/>
          </p:cNvSpPr>
          <p:nvPr>
            <p:ph type="dt" sz="half" idx="10"/>
          </p:nvPr>
        </p:nvSpPr>
        <p:spPr/>
        <p:txBody>
          <a:bodyPr/>
          <a:lstStyle/>
          <a:p>
            <a:fld id="{EC7400AF-3A2B-4B5E-B6AA-06E1075386FF}" type="datetimeFigureOut">
              <a:rPr lang="en-US" smtClean="0"/>
              <a:t>11/27/2022</a:t>
            </a:fld>
            <a:endParaRPr lang="en-US"/>
          </a:p>
        </p:txBody>
      </p:sp>
      <p:sp>
        <p:nvSpPr>
          <p:cNvPr id="5" name="Footer Placeholder 4">
            <a:extLst>
              <a:ext uri="{FF2B5EF4-FFF2-40B4-BE49-F238E27FC236}">
                <a16:creationId xmlns:a16="http://schemas.microsoft.com/office/drawing/2014/main" id="{6E57F9B9-69B0-4E79-B70E-C9320FA931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DBC98B-1274-4027-A04E-D27CAF125874}"/>
              </a:ext>
            </a:extLst>
          </p:cNvPr>
          <p:cNvSpPr>
            <a:spLocks noGrp="1"/>
          </p:cNvSpPr>
          <p:nvPr>
            <p:ph type="sldNum" sz="quarter" idx="12"/>
          </p:nvPr>
        </p:nvSpPr>
        <p:spPr/>
        <p:txBody>
          <a:bodyPr/>
          <a:lstStyle/>
          <a:p>
            <a:fld id="{3E97C5EE-780C-4D8F-B216-56C9BD19A7B0}" type="slidenum">
              <a:rPr lang="en-US" smtClean="0"/>
              <a:t>‹#›</a:t>
            </a:fld>
            <a:endParaRPr lang="en-US"/>
          </a:p>
        </p:txBody>
      </p:sp>
    </p:spTree>
    <p:extLst>
      <p:ext uri="{BB962C8B-B14F-4D97-AF65-F5344CB8AC3E}">
        <p14:creationId xmlns:p14="http://schemas.microsoft.com/office/powerpoint/2010/main" val="1690357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BEF5D-FDDD-493A-87D4-A4187E6BED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20B570-A904-4A4F-91AA-EAB3C963F7F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65219E-4B61-41EA-84E1-C08350941DFB}"/>
              </a:ext>
            </a:extLst>
          </p:cNvPr>
          <p:cNvSpPr>
            <a:spLocks noGrp="1"/>
          </p:cNvSpPr>
          <p:nvPr>
            <p:ph type="dt" sz="half" idx="10"/>
          </p:nvPr>
        </p:nvSpPr>
        <p:spPr/>
        <p:txBody>
          <a:bodyPr/>
          <a:lstStyle/>
          <a:p>
            <a:fld id="{EC7400AF-3A2B-4B5E-B6AA-06E1075386FF}" type="datetimeFigureOut">
              <a:rPr lang="en-US" smtClean="0"/>
              <a:t>11/27/2022</a:t>
            </a:fld>
            <a:endParaRPr lang="en-US"/>
          </a:p>
        </p:txBody>
      </p:sp>
      <p:sp>
        <p:nvSpPr>
          <p:cNvPr id="5" name="Footer Placeholder 4">
            <a:extLst>
              <a:ext uri="{FF2B5EF4-FFF2-40B4-BE49-F238E27FC236}">
                <a16:creationId xmlns:a16="http://schemas.microsoft.com/office/drawing/2014/main" id="{FE2D5639-D1C6-4941-9AD6-7CD6CA0D5B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C6D859-C65B-4A29-BEE6-C68FE8F2F419}"/>
              </a:ext>
            </a:extLst>
          </p:cNvPr>
          <p:cNvSpPr>
            <a:spLocks noGrp="1"/>
          </p:cNvSpPr>
          <p:nvPr>
            <p:ph type="sldNum" sz="quarter" idx="12"/>
          </p:nvPr>
        </p:nvSpPr>
        <p:spPr/>
        <p:txBody>
          <a:bodyPr/>
          <a:lstStyle/>
          <a:p>
            <a:fld id="{3E97C5EE-780C-4D8F-B216-56C9BD19A7B0}" type="slidenum">
              <a:rPr lang="en-US" smtClean="0"/>
              <a:t>‹#›</a:t>
            </a:fld>
            <a:endParaRPr lang="en-US"/>
          </a:p>
        </p:txBody>
      </p:sp>
    </p:spTree>
    <p:extLst>
      <p:ext uri="{BB962C8B-B14F-4D97-AF65-F5344CB8AC3E}">
        <p14:creationId xmlns:p14="http://schemas.microsoft.com/office/powerpoint/2010/main" val="2316226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ABC9E-42FB-4316-BCCC-F3AFBD327BD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2C75B0-7248-4710-80DD-7EE1A134F8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8473D28-80D5-4C77-984B-90B25989C2C0}"/>
              </a:ext>
            </a:extLst>
          </p:cNvPr>
          <p:cNvSpPr>
            <a:spLocks noGrp="1"/>
          </p:cNvSpPr>
          <p:nvPr>
            <p:ph type="dt" sz="half" idx="10"/>
          </p:nvPr>
        </p:nvSpPr>
        <p:spPr/>
        <p:txBody>
          <a:bodyPr/>
          <a:lstStyle/>
          <a:p>
            <a:fld id="{EC7400AF-3A2B-4B5E-B6AA-06E1075386FF}" type="datetimeFigureOut">
              <a:rPr lang="en-US" smtClean="0"/>
              <a:t>11/27/2022</a:t>
            </a:fld>
            <a:endParaRPr lang="en-US"/>
          </a:p>
        </p:txBody>
      </p:sp>
      <p:sp>
        <p:nvSpPr>
          <p:cNvPr id="5" name="Footer Placeholder 4">
            <a:extLst>
              <a:ext uri="{FF2B5EF4-FFF2-40B4-BE49-F238E27FC236}">
                <a16:creationId xmlns:a16="http://schemas.microsoft.com/office/drawing/2014/main" id="{E5642157-07F0-472D-A654-96AA84F078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57162F-4D3C-432C-A47B-FD69BE582168}"/>
              </a:ext>
            </a:extLst>
          </p:cNvPr>
          <p:cNvSpPr>
            <a:spLocks noGrp="1"/>
          </p:cNvSpPr>
          <p:nvPr>
            <p:ph type="sldNum" sz="quarter" idx="12"/>
          </p:nvPr>
        </p:nvSpPr>
        <p:spPr/>
        <p:txBody>
          <a:bodyPr/>
          <a:lstStyle/>
          <a:p>
            <a:fld id="{3E97C5EE-780C-4D8F-B216-56C9BD19A7B0}" type="slidenum">
              <a:rPr lang="en-US" smtClean="0"/>
              <a:t>‹#›</a:t>
            </a:fld>
            <a:endParaRPr lang="en-US"/>
          </a:p>
        </p:txBody>
      </p:sp>
    </p:spTree>
    <p:extLst>
      <p:ext uri="{BB962C8B-B14F-4D97-AF65-F5344CB8AC3E}">
        <p14:creationId xmlns:p14="http://schemas.microsoft.com/office/powerpoint/2010/main" val="3096589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13A68-AD90-47E1-A84B-44DA0332FB3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C49918-083C-4984-8B8C-09636CFE63C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15454F5-12B0-4B20-8743-86BD2C920BB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CCD1033-0526-4F7B-9AF3-BC73A1ED0B31}"/>
              </a:ext>
            </a:extLst>
          </p:cNvPr>
          <p:cNvSpPr>
            <a:spLocks noGrp="1"/>
          </p:cNvSpPr>
          <p:nvPr>
            <p:ph type="dt" sz="half" idx="10"/>
          </p:nvPr>
        </p:nvSpPr>
        <p:spPr/>
        <p:txBody>
          <a:bodyPr/>
          <a:lstStyle/>
          <a:p>
            <a:fld id="{EC7400AF-3A2B-4B5E-B6AA-06E1075386FF}" type="datetimeFigureOut">
              <a:rPr lang="en-US" smtClean="0"/>
              <a:t>11/27/2022</a:t>
            </a:fld>
            <a:endParaRPr lang="en-US"/>
          </a:p>
        </p:txBody>
      </p:sp>
      <p:sp>
        <p:nvSpPr>
          <p:cNvPr id="6" name="Footer Placeholder 5">
            <a:extLst>
              <a:ext uri="{FF2B5EF4-FFF2-40B4-BE49-F238E27FC236}">
                <a16:creationId xmlns:a16="http://schemas.microsoft.com/office/drawing/2014/main" id="{C34F1F28-8074-49EB-96DC-9A88A54521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7C6B67-8ECD-4E24-8A2C-60E4A4AFAC41}"/>
              </a:ext>
            </a:extLst>
          </p:cNvPr>
          <p:cNvSpPr>
            <a:spLocks noGrp="1"/>
          </p:cNvSpPr>
          <p:nvPr>
            <p:ph type="sldNum" sz="quarter" idx="12"/>
          </p:nvPr>
        </p:nvSpPr>
        <p:spPr/>
        <p:txBody>
          <a:bodyPr/>
          <a:lstStyle/>
          <a:p>
            <a:fld id="{3E97C5EE-780C-4D8F-B216-56C9BD19A7B0}" type="slidenum">
              <a:rPr lang="en-US" smtClean="0"/>
              <a:t>‹#›</a:t>
            </a:fld>
            <a:endParaRPr lang="en-US"/>
          </a:p>
        </p:txBody>
      </p:sp>
    </p:spTree>
    <p:extLst>
      <p:ext uri="{BB962C8B-B14F-4D97-AF65-F5344CB8AC3E}">
        <p14:creationId xmlns:p14="http://schemas.microsoft.com/office/powerpoint/2010/main" val="2566976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8924A-6041-459E-9057-71D3E12B1D7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A3CA515-FC0B-46D2-8C15-209735237A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3D55EE-27B4-485E-986E-A4E8D1B6D20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3AD700B-0D7D-4921-9BDE-A9004B91A1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CD20658-6B47-4B71-A703-946BE358406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016A3DD-8A7F-4A43-9625-F746109DC913}"/>
              </a:ext>
            </a:extLst>
          </p:cNvPr>
          <p:cNvSpPr>
            <a:spLocks noGrp="1"/>
          </p:cNvSpPr>
          <p:nvPr>
            <p:ph type="dt" sz="half" idx="10"/>
          </p:nvPr>
        </p:nvSpPr>
        <p:spPr/>
        <p:txBody>
          <a:bodyPr/>
          <a:lstStyle/>
          <a:p>
            <a:fld id="{EC7400AF-3A2B-4B5E-B6AA-06E1075386FF}" type="datetimeFigureOut">
              <a:rPr lang="en-US" smtClean="0"/>
              <a:t>11/27/2022</a:t>
            </a:fld>
            <a:endParaRPr lang="en-US"/>
          </a:p>
        </p:txBody>
      </p:sp>
      <p:sp>
        <p:nvSpPr>
          <p:cNvPr id="8" name="Footer Placeholder 7">
            <a:extLst>
              <a:ext uri="{FF2B5EF4-FFF2-40B4-BE49-F238E27FC236}">
                <a16:creationId xmlns:a16="http://schemas.microsoft.com/office/drawing/2014/main" id="{6850B47B-58AE-4B3C-A3DE-A45BA0F98C1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E87095-B462-45C1-9CB4-F3912E550BCB}"/>
              </a:ext>
            </a:extLst>
          </p:cNvPr>
          <p:cNvSpPr>
            <a:spLocks noGrp="1"/>
          </p:cNvSpPr>
          <p:nvPr>
            <p:ph type="sldNum" sz="quarter" idx="12"/>
          </p:nvPr>
        </p:nvSpPr>
        <p:spPr/>
        <p:txBody>
          <a:bodyPr/>
          <a:lstStyle/>
          <a:p>
            <a:fld id="{3E97C5EE-780C-4D8F-B216-56C9BD19A7B0}" type="slidenum">
              <a:rPr lang="en-US" smtClean="0"/>
              <a:t>‹#›</a:t>
            </a:fld>
            <a:endParaRPr lang="en-US"/>
          </a:p>
        </p:txBody>
      </p:sp>
    </p:spTree>
    <p:extLst>
      <p:ext uri="{BB962C8B-B14F-4D97-AF65-F5344CB8AC3E}">
        <p14:creationId xmlns:p14="http://schemas.microsoft.com/office/powerpoint/2010/main" val="2842647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7A327-2D95-4E16-BA01-0BAD1A4A0D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BFAACAC-1568-4710-B946-6AAD47F3DD6D}"/>
              </a:ext>
            </a:extLst>
          </p:cNvPr>
          <p:cNvSpPr>
            <a:spLocks noGrp="1"/>
          </p:cNvSpPr>
          <p:nvPr>
            <p:ph type="dt" sz="half" idx="10"/>
          </p:nvPr>
        </p:nvSpPr>
        <p:spPr/>
        <p:txBody>
          <a:bodyPr/>
          <a:lstStyle/>
          <a:p>
            <a:fld id="{EC7400AF-3A2B-4B5E-B6AA-06E1075386FF}" type="datetimeFigureOut">
              <a:rPr lang="en-US" smtClean="0"/>
              <a:t>11/27/2022</a:t>
            </a:fld>
            <a:endParaRPr lang="en-US"/>
          </a:p>
        </p:txBody>
      </p:sp>
      <p:sp>
        <p:nvSpPr>
          <p:cNvPr id="4" name="Footer Placeholder 3">
            <a:extLst>
              <a:ext uri="{FF2B5EF4-FFF2-40B4-BE49-F238E27FC236}">
                <a16:creationId xmlns:a16="http://schemas.microsoft.com/office/drawing/2014/main" id="{4BD89148-CBF8-45B7-8461-034F99264FB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3E4EB08-5C85-40CF-8AF4-4A03F2EB3813}"/>
              </a:ext>
            </a:extLst>
          </p:cNvPr>
          <p:cNvSpPr>
            <a:spLocks noGrp="1"/>
          </p:cNvSpPr>
          <p:nvPr>
            <p:ph type="sldNum" sz="quarter" idx="12"/>
          </p:nvPr>
        </p:nvSpPr>
        <p:spPr/>
        <p:txBody>
          <a:bodyPr/>
          <a:lstStyle/>
          <a:p>
            <a:fld id="{3E97C5EE-780C-4D8F-B216-56C9BD19A7B0}" type="slidenum">
              <a:rPr lang="en-US" smtClean="0"/>
              <a:t>‹#›</a:t>
            </a:fld>
            <a:endParaRPr lang="en-US"/>
          </a:p>
        </p:txBody>
      </p:sp>
    </p:spTree>
    <p:extLst>
      <p:ext uri="{BB962C8B-B14F-4D97-AF65-F5344CB8AC3E}">
        <p14:creationId xmlns:p14="http://schemas.microsoft.com/office/powerpoint/2010/main" val="3427000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C7E924-FC39-4F32-B642-9551D89009F2}"/>
              </a:ext>
            </a:extLst>
          </p:cNvPr>
          <p:cNvSpPr>
            <a:spLocks noGrp="1"/>
          </p:cNvSpPr>
          <p:nvPr>
            <p:ph type="dt" sz="half" idx="10"/>
          </p:nvPr>
        </p:nvSpPr>
        <p:spPr/>
        <p:txBody>
          <a:bodyPr/>
          <a:lstStyle/>
          <a:p>
            <a:fld id="{EC7400AF-3A2B-4B5E-B6AA-06E1075386FF}" type="datetimeFigureOut">
              <a:rPr lang="en-US" smtClean="0"/>
              <a:t>11/27/2022</a:t>
            </a:fld>
            <a:endParaRPr lang="en-US"/>
          </a:p>
        </p:txBody>
      </p:sp>
      <p:sp>
        <p:nvSpPr>
          <p:cNvPr id="3" name="Footer Placeholder 2">
            <a:extLst>
              <a:ext uri="{FF2B5EF4-FFF2-40B4-BE49-F238E27FC236}">
                <a16:creationId xmlns:a16="http://schemas.microsoft.com/office/drawing/2014/main" id="{31B40D18-41CB-477A-B4A8-7DAD93FFA05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FEAE753-DDD5-4BF1-9C4C-18C57658FC19}"/>
              </a:ext>
            </a:extLst>
          </p:cNvPr>
          <p:cNvSpPr>
            <a:spLocks noGrp="1"/>
          </p:cNvSpPr>
          <p:nvPr>
            <p:ph type="sldNum" sz="quarter" idx="12"/>
          </p:nvPr>
        </p:nvSpPr>
        <p:spPr/>
        <p:txBody>
          <a:bodyPr/>
          <a:lstStyle/>
          <a:p>
            <a:fld id="{3E97C5EE-780C-4D8F-B216-56C9BD19A7B0}" type="slidenum">
              <a:rPr lang="en-US" smtClean="0"/>
              <a:t>‹#›</a:t>
            </a:fld>
            <a:endParaRPr lang="en-US"/>
          </a:p>
        </p:txBody>
      </p:sp>
    </p:spTree>
    <p:extLst>
      <p:ext uri="{BB962C8B-B14F-4D97-AF65-F5344CB8AC3E}">
        <p14:creationId xmlns:p14="http://schemas.microsoft.com/office/powerpoint/2010/main" val="3119915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1A811-D3F2-4D86-AB41-23E9258738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C51D45B-8E08-44ED-A7E1-AD8E80C802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FC9DFA7-DEB5-49B7-AC98-000A134745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1D3771-4BE2-4DBC-AE3D-5FBF370399AC}"/>
              </a:ext>
            </a:extLst>
          </p:cNvPr>
          <p:cNvSpPr>
            <a:spLocks noGrp="1"/>
          </p:cNvSpPr>
          <p:nvPr>
            <p:ph type="dt" sz="half" idx="10"/>
          </p:nvPr>
        </p:nvSpPr>
        <p:spPr/>
        <p:txBody>
          <a:bodyPr/>
          <a:lstStyle/>
          <a:p>
            <a:fld id="{EC7400AF-3A2B-4B5E-B6AA-06E1075386FF}" type="datetimeFigureOut">
              <a:rPr lang="en-US" smtClean="0"/>
              <a:t>11/27/2022</a:t>
            </a:fld>
            <a:endParaRPr lang="en-US"/>
          </a:p>
        </p:txBody>
      </p:sp>
      <p:sp>
        <p:nvSpPr>
          <p:cNvPr id="6" name="Footer Placeholder 5">
            <a:extLst>
              <a:ext uri="{FF2B5EF4-FFF2-40B4-BE49-F238E27FC236}">
                <a16:creationId xmlns:a16="http://schemas.microsoft.com/office/drawing/2014/main" id="{3674E206-F98C-4CFD-A35C-32228C552A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01B25C-EB95-4446-97D3-42759A8D6C87}"/>
              </a:ext>
            </a:extLst>
          </p:cNvPr>
          <p:cNvSpPr>
            <a:spLocks noGrp="1"/>
          </p:cNvSpPr>
          <p:nvPr>
            <p:ph type="sldNum" sz="quarter" idx="12"/>
          </p:nvPr>
        </p:nvSpPr>
        <p:spPr/>
        <p:txBody>
          <a:bodyPr/>
          <a:lstStyle/>
          <a:p>
            <a:fld id="{3E97C5EE-780C-4D8F-B216-56C9BD19A7B0}" type="slidenum">
              <a:rPr lang="en-US" smtClean="0"/>
              <a:t>‹#›</a:t>
            </a:fld>
            <a:endParaRPr lang="en-US"/>
          </a:p>
        </p:txBody>
      </p:sp>
    </p:spTree>
    <p:extLst>
      <p:ext uri="{BB962C8B-B14F-4D97-AF65-F5344CB8AC3E}">
        <p14:creationId xmlns:p14="http://schemas.microsoft.com/office/powerpoint/2010/main" val="3684960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C7C66-FDD9-4A27-8274-3C4BCCBD5F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9148B0C-1FF2-4471-806F-643657A2C8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CE13A29-2715-417A-9904-27607C9591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AFAF50-3052-4121-AF96-97D71ADE64AC}"/>
              </a:ext>
            </a:extLst>
          </p:cNvPr>
          <p:cNvSpPr>
            <a:spLocks noGrp="1"/>
          </p:cNvSpPr>
          <p:nvPr>
            <p:ph type="dt" sz="half" idx="10"/>
          </p:nvPr>
        </p:nvSpPr>
        <p:spPr/>
        <p:txBody>
          <a:bodyPr/>
          <a:lstStyle/>
          <a:p>
            <a:fld id="{EC7400AF-3A2B-4B5E-B6AA-06E1075386FF}" type="datetimeFigureOut">
              <a:rPr lang="en-US" smtClean="0"/>
              <a:t>11/27/2022</a:t>
            </a:fld>
            <a:endParaRPr lang="en-US"/>
          </a:p>
        </p:txBody>
      </p:sp>
      <p:sp>
        <p:nvSpPr>
          <p:cNvPr id="6" name="Footer Placeholder 5">
            <a:extLst>
              <a:ext uri="{FF2B5EF4-FFF2-40B4-BE49-F238E27FC236}">
                <a16:creationId xmlns:a16="http://schemas.microsoft.com/office/drawing/2014/main" id="{CBBBF090-8E6C-4DD9-ACDE-6CE7BB904E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A28BB29-F0AA-49E8-98DC-50FAC7D9341C}"/>
              </a:ext>
            </a:extLst>
          </p:cNvPr>
          <p:cNvSpPr>
            <a:spLocks noGrp="1"/>
          </p:cNvSpPr>
          <p:nvPr>
            <p:ph type="sldNum" sz="quarter" idx="12"/>
          </p:nvPr>
        </p:nvSpPr>
        <p:spPr/>
        <p:txBody>
          <a:bodyPr/>
          <a:lstStyle/>
          <a:p>
            <a:fld id="{3E97C5EE-780C-4D8F-B216-56C9BD19A7B0}" type="slidenum">
              <a:rPr lang="en-US" smtClean="0"/>
              <a:t>‹#›</a:t>
            </a:fld>
            <a:endParaRPr lang="en-US"/>
          </a:p>
        </p:txBody>
      </p:sp>
    </p:spTree>
    <p:extLst>
      <p:ext uri="{BB962C8B-B14F-4D97-AF65-F5344CB8AC3E}">
        <p14:creationId xmlns:p14="http://schemas.microsoft.com/office/powerpoint/2010/main" val="3599717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BA9C69-47BC-4D0B-B837-BD55176B1B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BA253A-E8BB-48E0-84DE-DFE967C463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B5C4-3054-433F-8C66-15A7F9A660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7400AF-3A2B-4B5E-B6AA-06E1075386FF}" type="datetimeFigureOut">
              <a:rPr lang="en-US" smtClean="0"/>
              <a:t>11/27/2022</a:t>
            </a:fld>
            <a:endParaRPr lang="en-US"/>
          </a:p>
        </p:txBody>
      </p:sp>
      <p:sp>
        <p:nvSpPr>
          <p:cNvPr id="5" name="Footer Placeholder 4">
            <a:extLst>
              <a:ext uri="{FF2B5EF4-FFF2-40B4-BE49-F238E27FC236}">
                <a16:creationId xmlns:a16="http://schemas.microsoft.com/office/drawing/2014/main" id="{8B272D93-8570-456D-AE0C-22E3BBF4DD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17D8289-FE10-4320-BD28-EC8C79A99A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97C5EE-780C-4D8F-B216-56C9BD19A7B0}" type="slidenum">
              <a:rPr lang="en-US" smtClean="0"/>
              <a:t>‹#›</a:t>
            </a:fld>
            <a:endParaRPr lang="en-US"/>
          </a:p>
        </p:txBody>
      </p:sp>
    </p:spTree>
    <p:extLst>
      <p:ext uri="{BB962C8B-B14F-4D97-AF65-F5344CB8AC3E}">
        <p14:creationId xmlns:p14="http://schemas.microsoft.com/office/powerpoint/2010/main" val="4108944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4A597-5A9B-4390-8BBF-2F690C4F713A}"/>
              </a:ext>
            </a:extLst>
          </p:cNvPr>
          <p:cNvSpPr>
            <a:spLocks noGrp="1"/>
          </p:cNvSpPr>
          <p:nvPr>
            <p:ph type="ctrTitle"/>
          </p:nvPr>
        </p:nvSpPr>
        <p:spPr>
          <a:xfrm>
            <a:off x="804673" y="4385066"/>
            <a:ext cx="10694902" cy="1317643"/>
          </a:xfrm>
        </p:spPr>
        <p:txBody>
          <a:bodyPr>
            <a:normAutofit/>
          </a:bodyPr>
          <a:lstStyle/>
          <a:p>
            <a:pPr algn="l"/>
            <a:br>
              <a:rPr lang="en-US" sz="2900" dirty="0"/>
            </a:br>
            <a:br>
              <a:rPr lang="en-US" sz="2900" dirty="0"/>
            </a:br>
            <a:endParaRPr lang="en-US" sz="2900" dirty="0"/>
          </a:p>
        </p:txBody>
      </p:sp>
      <p:sp>
        <p:nvSpPr>
          <p:cNvPr id="3" name="Subtitle 2">
            <a:extLst>
              <a:ext uri="{FF2B5EF4-FFF2-40B4-BE49-F238E27FC236}">
                <a16:creationId xmlns:a16="http://schemas.microsoft.com/office/drawing/2014/main" id="{1FD6087C-95E0-4672-8345-426AAE0154BE}"/>
              </a:ext>
            </a:extLst>
          </p:cNvPr>
          <p:cNvSpPr>
            <a:spLocks noGrp="1"/>
          </p:cNvSpPr>
          <p:nvPr>
            <p:ph type="subTitle" idx="1"/>
          </p:nvPr>
        </p:nvSpPr>
        <p:spPr>
          <a:xfrm>
            <a:off x="804672" y="5702709"/>
            <a:ext cx="10694903" cy="521109"/>
          </a:xfrm>
        </p:spPr>
        <p:txBody>
          <a:bodyPr>
            <a:noAutofit/>
          </a:bodyPr>
          <a:lstStyle/>
          <a:p>
            <a:pPr algn="l"/>
            <a:r>
              <a:rPr lang="en-US" sz="3200" dirty="0"/>
              <a:t>Constitution of the Mid-Mo Igbo Union in Columbia- United States</a:t>
            </a:r>
          </a:p>
          <a:p>
            <a:pPr algn="l"/>
            <a:endParaRPr lang="en-US" sz="3200" dirty="0"/>
          </a:p>
          <a:p>
            <a:pPr algn="l"/>
            <a:endParaRPr lang="en-US" sz="3200" dirty="0"/>
          </a:p>
          <a:p>
            <a:pPr algn="l"/>
            <a:endParaRPr lang="en-US" sz="3200" dirty="0"/>
          </a:p>
        </p:txBody>
      </p:sp>
      <p:pic>
        <p:nvPicPr>
          <p:cNvPr id="5" name="Picture 4" descr="A picture containing grass, person, outdoor&#10;&#10;Description automatically generated">
            <a:extLst>
              <a:ext uri="{FF2B5EF4-FFF2-40B4-BE49-F238E27FC236}">
                <a16:creationId xmlns:a16="http://schemas.microsoft.com/office/drawing/2014/main" id="{5710238F-A56A-4080-B350-B480669CFF11}"/>
              </a:ext>
            </a:extLst>
          </p:cNvPr>
          <p:cNvPicPr>
            <a:picLocks noChangeAspect="1"/>
          </p:cNvPicPr>
          <p:nvPr/>
        </p:nvPicPr>
        <p:blipFill rotWithShape="1">
          <a:blip r:embed="rId2">
            <a:extLst>
              <a:ext uri="{28A0092B-C50C-407E-A947-70E740481C1C}">
                <a14:useLocalDpi xmlns:a14="http://schemas.microsoft.com/office/drawing/2010/main" val="0"/>
              </a:ext>
            </a:extLst>
          </a:blip>
          <a:srcRect t="16403" b="8366"/>
          <a:stretch/>
        </p:blipFill>
        <p:spPr>
          <a:xfrm>
            <a:off x="20" y="13262"/>
            <a:ext cx="12191980" cy="4242125"/>
          </a:xfrm>
          <a:prstGeom prst="rect">
            <a:avLst/>
          </a:prstGeom>
        </p:spPr>
      </p:pic>
      <p:cxnSp>
        <p:nvCxnSpPr>
          <p:cNvPr id="10" name="Straight Connector 9">
            <a:extLst>
              <a:ext uri="{FF2B5EF4-FFF2-40B4-BE49-F238E27FC236}">
                <a16:creationId xmlns:a16="http://schemas.microsoft.com/office/drawing/2014/main" id="{C800968E-0A99-46C4-A9B2-6A63AC66F4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 y="4242136"/>
            <a:ext cx="12192002" cy="0"/>
          </a:xfrm>
          <a:prstGeom prst="line">
            <a:avLst/>
          </a:prstGeom>
          <a:ln w="1016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165269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B347A14-2A2B-4C01-A8A6-42085DDCF1CD}"/>
              </a:ext>
            </a:extLst>
          </p:cNvPr>
          <p:cNvSpPr txBox="1"/>
          <p:nvPr/>
        </p:nvSpPr>
        <p:spPr>
          <a:xfrm>
            <a:off x="795130" y="1308655"/>
            <a:ext cx="10296940" cy="4893647"/>
          </a:xfrm>
          <a:prstGeom prst="rect">
            <a:avLst/>
          </a:prstGeom>
          <a:noFill/>
        </p:spPr>
        <p:txBody>
          <a:bodyPr wrap="square">
            <a:spAutoFit/>
          </a:bodyPr>
          <a:lstStyle/>
          <a:p>
            <a:pPr marL="0" marR="0">
              <a:spcBef>
                <a:spcPts val="0"/>
              </a:spcBef>
              <a:spcAft>
                <a:spcPts val="0"/>
              </a:spcAft>
            </a:pPr>
            <a:r>
              <a:rPr lang="en-US" sz="2400" b="1" dirty="0">
                <a:solidFill>
                  <a:srgbClr val="FF0000"/>
                </a:solidFill>
                <a:effectLst/>
                <a:latin typeface="Helvetica" panose="020B0604020202020204" pitchFamily="34" charset="0"/>
                <a:ea typeface="Times New Roman" panose="02020603050405020304" pitchFamily="18" charset="0"/>
              </a:rPr>
              <a:t>Article 3.2 Membership Dues:</a:t>
            </a:r>
            <a:br>
              <a:rPr lang="en-US" sz="2400" dirty="0">
                <a:solidFill>
                  <a:srgbClr val="545454"/>
                </a:solidFill>
                <a:effectLst/>
                <a:latin typeface="Helvetica" panose="020B0604020202020204" pitchFamily="34" charset="0"/>
                <a:ea typeface="Times New Roman" panose="02020603050405020304" pitchFamily="18" charset="0"/>
              </a:rPr>
            </a:b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Registration and yearly membership fee shall be decided during the Union’s annual meeting. Registration fee is paid once, while Annual due varies from year to year as may be accepted by the majority during the general Assembly.</a:t>
            </a:r>
          </a:p>
          <a:p>
            <a:pPr marL="0" marR="0">
              <a:spcBef>
                <a:spcPts val="0"/>
              </a:spcBef>
              <a:spcAft>
                <a:spcPts val="0"/>
              </a:spcAft>
            </a:pP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Annual dues can be paid either in whole or installment basis as may be desired by such member, but shall be completed by mid year of the accounting period. If for some reason(s) where a member can not meet up the dead line and supported with adequate explanation to the Executive Board, such member may be granted an extension not more than two months to complete such dues.</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23317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E88A165-1416-474A-835B-47C203598F3C}"/>
              </a:ext>
            </a:extLst>
          </p:cNvPr>
          <p:cNvSpPr txBox="1"/>
          <p:nvPr/>
        </p:nvSpPr>
        <p:spPr>
          <a:xfrm>
            <a:off x="901148" y="1200933"/>
            <a:ext cx="10694504" cy="5016758"/>
          </a:xfrm>
          <a:prstGeom prst="rect">
            <a:avLst/>
          </a:prstGeom>
          <a:noFill/>
        </p:spPr>
        <p:txBody>
          <a:bodyPr wrap="square">
            <a:spAutoFit/>
          </a:bodyPr>
          <a:lstStyle/>
          <a:p>
            <a:pPr marL="0" marR="0">
              <a:spcBef>
                <a:spcPts val="0"/>
              </a:spcBef>
              <a:spcAft>
                <a:spcPts val="0"/>
              </a:spcAft>
            </a:pPr>
            <a:r>
              <a:rPr lang="en-US" sz="3200" b="1" dirty="0">
                <a:effectLst/>
                <a:latin typeface="Times New Roman" panose="02020603050405020304" pitchFamily="18" charset="0"/>
                <a:ea typeface="Times New Roman" panose="02020603050405020304" pitchFamily="18" charset="0"/>
              </a:rPr>
              <a:t> </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400" b="1" dirty="0">
                <a:solidFill>
                  <a:srgbClr val="FF0000"/>
                </a:solidFill>
                <a:effectLst/>
                <a:latin typeface="Helvetica" panose="020B0604020202020204" pitchFamily="34" charset="0"/>
                <a:ea typeface="Times New Roman" panose="02020603050405020304" pitchFamily="18" charset="0"/>
              </a:rPr>
              <a:t>Other Dues:</a:t>
            </a:r>
            <a:br>
              <a:rPr lang="en-US" sz="2400" dirty="0">
                <a:solidFill>
                  <a:srgbClr val="545454"/>
                </a:solidFill>
                <a:effectLst/>
                <a:latin typeface="Helvetica" panose="020B0604020202020204" pitchFamily="34" charset="0"/>
                <a:ea typeface="Times New Roman" panose="02020603050405020304" pitchFamily="18" charset="0"/>
              </a:rPr>
            </a:b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Members of Ibo Union are obliged to honor other dues generally accepted by the house, which for some reason are deemed necessary for the execution of unforeseen duties which may arise from time to time. Donations are also welcomed for the support of project, or related issues of interest.</a:t>
            </a:r>
            <a:br>
              <a:rPr lang="en-US" sz="2400" dirty="0">
                <a:solidFill>
                  <a:srgbClr val="545454"/>
                </a:solidFill>
                <a:effectLst/>
                <a:latin typeface="Helvetica" panose="020B0604020202020204" pitchFamily="34" charset="0"/>
                <a:ea typeface="Times New Roman" panose="02020603050405020304" pitchFamily="18" charset="0"/>
              </a:rPr>
            </a:br>
            <a:br>
              <a:rPr lang="en-US" sz="2400" dirty="0">
                <a:solidFill>
                  <a:srgbClr val="545454"/>
                </a:solidFill>
                <a:effectLst/>
                <a:latin typeface="Helvetica" panose="020B0604020202020204" pitchFamily="34" charset="0"/>
                <a:ea typeface="Times New Roman" panose="02020603050405020304" pitchFamily="18" charset="0"/>
              </a:rPr>
            </a:br>
            <a:endParaRPr lang="en-US" sz="2400" dirty="0">
              <a:solidFill>
                <a:srgbClr val="545454"/>
              </a:solidFill>
              <a:latin typeface="Helvetica" panose="020B0604020202020204" pitchFamily="34" charset="0"/>
              <a:ea typeface="Times New Roman" panose="02020603050405020304" pitchFamily="18" charset="0"/>
            </a:endParaRPr>
          </a:p>
          <a:p>
            <a:pPr marL="0" marR="0">
              <a:spcBef>
                <a:spcPts val="0"/>
              </a:spcBef>
              <a:spcAft>
                <a:spcPts val="0"/>
              </a:spcAft>
            </a:pPr>
            <a:r>
              <a:rPr lang="en-US" sz="2400" dirty="0">
                <a:solidFill>
                  <a:srgbClr val="545454"/>
                </a:solidFill>
                <a:effectLst/>
                <a:latin typeface="Helvetica" panose="020B0604020202020204" pitchFamily="34" charset="0"/>
                <a:ea typeface="Times New Roman" panose="02020603050405020304" pitchFamily="18" charset="0"/>
              </a:rPr>
              <a:t> Non-Financial member:</a:t>
            </a: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A member shall be considered to be inactive/non-financial member of the Union if he or she has not paid the membership fees or other dues within one year after the expiring date.</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94959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854D197-38C1-4698-A724-82EF9E722E10}"/>
              </a:ext>
            </a:extLst>
          </p:cNvPr>
          <p:cNvSpPr txBox="1"/>
          <p:nvPr/>
        </p:nvSpPr>
        <p:spPr>
          <a:xfrm>
            <a:off x="914400" y="1785709"/>
            <a:ext cx="10508974" cy="3046988"/>
          </a:xfrm>
          <a:prstGeom prst="rect">
            <a:avLst/>
          </a:prstGeom>
          <a:noFill/>
        </p:spPr>
        <p:txBody>
          <a:bodyPr wrap="square">
            <a:spAutoFit/>
          </a:bodyPr>
          <a:lstStyle/>
          <a:p>
            <a:pPr marL="0" marR="0">
              <a:spcBef>
                <a:spcPts val="0"/>
              </a:spcBef>
              <a:spcAft>
                <a:spcPts val="0"/>
              </a:spcAft>
            </a:pPr>
            <a:r>
              <a:rPr lang="en-US" sz="2400" b="1" dirty="0">
                <a:effectLst/>
                <a:latin typeface="Times New Roman" panose="02020603050405020304" pitchFamily="18" charset="0"/>
                <a:ea typeface="Times New Roman" panose="02020603050405020304" pitchFamily="18" charset="0"/>
              </a:rPr>
              <a:t>Meetings and Invitation to meetings:</a:t>
            </a:r>
            <a:br>
              <a:rPr lang="en-US" sz="2400" dirty="0">
                <a:solidFill>
                  <a:srgbClr val="545454"/>
                </a:solidFill>
                <a:effectLst/>
                <a:latin typeface="Helvetica" panose="020B0604020202020204" pitchFamily="34" charset="0"/>
                <a:ea typeface="Times New Roman" panose="02020603050405020304" pitchFamily="18" charset="0"/>
              </a:rPr>
            </a:b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The Union shall have at least twelve meetings in a calendar year, (i.e. every </a:t>
            </a:r>
            <a:r>
              <a:rPr lang="en-US" sz="2400" dirty="0">
                <a:solidFill>
                  <a:srgbClr val="545454"/>
                </a:solidFill>
                <a:latin typeface="Helvetica" panose="020B0604020202020204" pitchFamily="34" charset="0"/>
                <a:ea typeface="Times New Roman" panose="02020603050405020304" pitchFamily="18" charset="0"/>
              </a:rPr>
              <a:t>last Sunday  of the month</a:t>
            </a:r>
            <a:r>
              <a:rPr lang="en-US" sz="2400" dirty="0">
                <a:solidFill>
                  <a:srgbClr val="545454"/>
                </a:solidFill>
                <a:effectLst/>
                <a:latin typeface="Helvetica" panose="020B0604020202020204" pitchFamily="34" charset="0"/>
                <a:ea typeface="Times New Roman" panose="02020603050405020304" pitchFamily="18" charset="0"/>
              </a:rPr>
              <a:t>) unless otherwise directed by the Executive Board or Emergency meeting called or “unofficially” requested by any member of the Union due to ceremonial reasons, grief or other reasons due to unforeseen circumstances. Such meeting request shall be honored by the members of the Union.</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19645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5BE51F4-3E0A-442E-8AA6-E19EA3C93CDD}"/>
              </a:ext>
            </a:extLst>
          </p:cNvPr>
          <p:cNvSpPr txBox="1"/>
          <p:nvPr/>
        </p:nvSpPr>
        <p:spPr>
          <a:xfrm>
            <a:off x="556591" y="1170156"/>
            <a:ext cx="11251095" cy="5262979"/>
          </a:xfrm>
          <a:prstGeom prst="rect">
            <a:avLst/>
          </a:prstGeom>
          <a:noFill/>
        </p:spPr>
        <p:txBody>
          <a:bodyPr wrap="square">
            <a:spAutoFit/>
          </a:bodyPr>
          <a:lstStyle/>
          <a:p>
            <a:pPr marL="0" marR="0">
              <a:spcBef>
                <a:spcPts val="0"/>
              </a:spcBef>
              <a:spcAft>
                <a:spcPts val="0"/>
              </a:spcAft>
            </a:pPr>
            <a:r>
              <a:rPr lang="en-US" sz="2400" b="1" dirty="0">
                <a:solidFill>
                  <a:srgbClr val="FF0000"/>
                </a:solidFill>
                <a:effectLst/>
                <a:latin typeface="Helvetica" panose="020B0604020202020204" pitchFamily="34" charset="0"/>
                <a:ea typeface="Times New Roman" panose="02020603050405020304" pitchFamily="18" charset="0"/>
              </a:rPr>
              <a:t>Invitation:</a:t>
            </a:r>
            <a:br>
              <a:rPr lang="en-US" sz="2400" dirty="0">
                <a:solidFill>
                  <a:srgbClr val="545454"/>
                </a:solidFill>
                <a:effectLst/>
                <a:latin typeface="Helvetica" panose="020B0604020202020204" pitchFamily="34" charset="0"/>
                <a:ea typeface="Times New Roman" panose="02020603050405020304" pitchFamily="18" charset="0"/>
              </a:rPr>
            </a:b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The Union Secretary or any other person in charge shall send meeting circular to registered members either in writing (e.g. email), by text messages or phone calls two weeks before such general meeting. Agenda for meetings shall be attached when sending circular.</a:t>
            </a:r>
            <a:br>
              <a:rPr lang="en-US" sz="2400" dirty="0">
                <a:solidFill>
                  <a:srgbClr val="545454"/>
                </a:solidFill>
                <a:effectLst/>
                <a:latin typeface="Helvetica" panose="020B0604020202020204" pitchFamily="34" charset="0"/>
                <a:ea typeface="Times New Roman" panose="02020603050405020304" pitchFamily="18" charset="0"/>
              </a:rPr>
            </a:b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Any member of the Union with good article for discussion may send such topic to the Executive committee to be added in the agenda for deliberations during the meeting.</a:t>
            </a:r>
            <a:br>
              <a:rPr lang="en-US" sz="2400" dirty="0">
                <a:solidFill>
                  <a:srgbClr val="545454"/>
                </a:solidFill>
                <a:effectLst/>
                <a:latin typeface="Helvetica" panose="020B0604020202020204" pitchFamily="34" charset="0"/>
                <a:ea typeface="Times New Roman" panose="02020603050405020304" pitchFamily="18" charset="0"/>
              </a:rPr>
            </a:b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Emergency meetings or any other form of meetings requiring urgency can be communicated through SMS messages or email without long time notice as the case maybe.</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161562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B6D8084-7865-4668-9314-FCD6EB9DA87C}"/>
              </a:ext>
            </a:extLst>
          </p:cNvPr>
          <p:cNvSpPr txBox="1"/>
          <p:nvPr/>
        </p:nvSpPr>
        <p:spPr>
          <a:xfrm>
            <a:off x="1099929" y="1724153"/>
            <a:ext cx="10601741" cy="3785652"/>
          </a:xfrm>
          <a:prstGeom prst="rect">
            <a:avLst/>
          </a:prstGeom>
          <a:noFill/>
        </p:spPr>
        <p:txBody>
          <a:bodyPr wrap="square">
            <a:spAutoFit/>
          </a:bodyPr>
          <a:lstStyle/>
          <a:p>
            <a:pPr marL="0" marR="0">
              <a:spcBef>
                <a:spcPts val="0"/>
              </a:spcBef>
              <a:spcAft>
                <a:spcPts val="0"/>
              </a:spcAft>
            </a:pPr>
            <a:r>
              <a:rPr lang="en-US" sz="2400" b="1" dirty="0">
                <a:solidFill>
                  <a:srgbClr val="FF0000"/>
                </a:solidFill>
                <a:effectLst/>
                <a:latin typeface="Helvetica" panose="020B0604020202020204" pitchFamily="34" charset="0"/>
                <a:ea typeface="Times New Roman" panose="02020603050405020304" pitchFamily="18" charset="0"/>
              </a:rPr>
              <a:t>End of the year Meeting:( *suggestion)</a:t>
            </a:r>
            <a:br>
              <a:rPr lang="en-US" sz="2400" dirty="0">
                <a:solidFill>
                  <a:srgbClr val="545454"/>
                </a:solidFill>
                <a:effectLst/>
                <a:latin typeface="Helvetica" panose="020B0604020202020204" pitchFamily="34" charset="0"/>
                <a:ea typeface="Times New Roman" panose="02020603050405020304" pitchFamily="18" charset="0"/>
              </a:rPr>
            </a:b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In the Union’s end of the year meeting, the following matters shall be handled:</a:t>
            </a: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1. Chairman’s opening of the meeting and end of the year report.</a:t>
            </a: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2. Financial Secretary end of the year report.</a:t>
            </a: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3. Auditors report to the general house</a:t>
            </a: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4. In case whereby there was an election of new board, such elected officers shall resume office immediately</a:t>
            </a:r>
            <a:br>
              <a:rPr lang="en-US" sz="2400" dirty="0">
                <a:solidFill>
                  <a:srgbClr val="545454"/>
                </a:solidFill>
                <a:effectLst/>
                <a:latin typeface="Helvetica" panose="020B0604020202020204" pitchFamily="34" charset="0"/>
                <a:ea typeface="Times New Roman" panose="02020603050405020304" pitchFamily="18" charset="0"/>
              </a:rPr>
            </a:b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520588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F02C617-9009-49FA-970A-681209948602}"/>
              </a:ext>
            </a:extLst>
          </p:cNvPr>
          <p:cNvSpPr txBox="1"/>
          <p:nvPr/>
        </p:nvSpPr>
        <p:spPr>
          <a:xfrm>
            <a:off x="450574" y="2139652"/>
            <a:ext cx="11410122" cy="3046988"/>
          </a:xfrm>
          <a:prstGeom prst="rect">
            <a:avLst/>
          </a:prstGeom>
          <a:noFill/>
        </p:spPr>
        <p:txBody>
          <a:bodyPr wrap="square">
            <a:spAutoFit/>
          </a:bodyPr>
          <a:lstStyle/>
          <a:p>
            <a:pPr marL="0" marR="0">
              <a:spcBef>
                <a:spcPts val="0"/>
              </a:spcBef>
              <a:spcAft>
                <a:spcPts val="0"/>
              </a:spcAft>
            </a:pPr>
            <a:r>
              <a:rPr lang="en-US" sz="2400" b="1" dirty="0">
                <a:solidFill>
                  <a:srgbClr val="FF0000"/>
                </a:solidFill>
                <a:effectLst/>
                <a:latin typeface="Helvetica" panose="020B0604020202020204" pitchFamily="34" charset="0"/>
                <a:ea typeface="Times New Roman" panose="02020603050405020304" pitchFamily="18" charset="0"/>
              </a:rPr>
              <a:t>Voting and Voting Right:</a:t>
            </a:r>
            <a:br>
              <a:rPr lang="en-US" sz="2400" dirty="0">
                <a:solidFill>
                  <a:srgbClr val="545454"/>
                </a:solidFill>
                <a:effectLst/>
                <a:latin typeface="Helvetica" panose="020B0604020202020204" pitchFamily="34" charset="0"/>
                <a:ea typeface="Times New Roman" panose="02020603050405020304" pitchFamily="18" charset="0"/>
              </a:rPr>
            </a:b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At the Union meeting, every financial member has the right to vie for position or vote. Each member is entitled to one vote.</a:t>
            </a: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Decision shall be made, if not ordered otherwise in this constitution, by the simple majority rule.</a:t>
            </a: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In case where votes are tied during the Union’s election, this shall be resolved by lot.</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219983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3B30663-B3CD-4056-AC65-B8FD239719EF}"/>
              </a:ext>
            </a:extLst>
          </p:cNvPr>
          <p:cNvSpPr txBox="1"/>
          <p:nvPr/>
        </p:nvSpPr>
        <p:spPr>
          <a:xfrm>
            <a:off x="861391" y="1862653"/>
            <a:ext cx="9780105" cy="5262979"/>
          </a:xfrm>
          <a:prstGeom prst="rect">
            <a:avLst/>
          </a:prstGeom>
          <a:noFill/>
        </p:spPr>
        <p:txBody>
          <a:bodyPr wrap="square">
            <a:spAutoFit/>
          </a:bodyPr>
          <a:lstStyle/>
          <a:p>
            <a:pPr marL="0" marR="0">
              <a:spcBef>
                <a:spcPts val="0"/>
              </a:spcBef>
              <a:spcAft>
                <a:spcPts val="0"/>
              </a:spcAft>
            </a:pPr>
            <a:r>
              <a:rPr lang="en-US" sz="2400" b="1" dirty="0">
                <a:solidFill>
                  <a:srgbClr val="FF0000"/>
                </a:solidFill>
                <a:effectLst/>
                <a:latin typeface="Helvetica" panose="020B0604020202020204" pitchFamily="34" charset="0"/>
                <a:ea typeface="Times New Roman" panose="02020603050405020304" pitchFamily="18" charset="0"/>
              </a:rPr>
              <a:t>Executive Board:</a:t>
            </a:r>
            <a:br>
              <a:rPr lang="en-US" sz="2400" dirty="0">
                <a:solidFill>
                  <a:srgbClr val="545454"/>
                </a:solidFill>
                <a:effectLst/>
                <a:latin typeface="Helvetica" panose="020B0604020202020204" pitchFamily="34" charset="0"/>
                <a:ea typeface="Times New Roman" panose="02020603050405020304" pitchFamily="18" charset="0"/>
              </a:rPr>
            </a:b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The Union activities shall be directed by the Executive board which </a:t>
            </a:r>
            <a:r>
              <a:rPr lang="en-US" sz="2400" dirty="0">
                <a:solidFill>
                  <a:srgbClr val="545454"/>
                </a:solidFill>
                <a:latin typeface="Helvetica" panose="020B0604020202020204" pitchFamily="34" charset="0"/>
                <a:ea typeface="Times New Roman" panose="02020603050405020304" pitchFamily="18" charset="0"/>
              </a:rPr>
              <a:t>are</a:t>
            </a:r>
            <a:r>
              <a:rPr lang="en-US" sz="2400" dirty="0">
                <a:solidFill>
                  <a:srgbClr val="545454"/>
                </a:solidFill>
                <a:effectLst/>
                <a:latin typeface="Helvetica" panose="020B0604020202020204" pitchFamily="34" charset="0"/>
                <a:ea typeface="Times New Roman" panose="02020603050405020304" pitchFamily="18" charset="0"/>
              </a:rPr>
              <a:t> elected after 4 years or following the relocation of one of the board.</a:t>
            </a:r>
          </a:p>
          <a:p>
            <a:pPr marL="0" marR="0">
              <a:spcBef>
                <a:spcPts val="0"/>
              </a:spcBef>
              <a:spcAft>
                <a:spcPts val="0"/>
              </a:spcAft>
            </a:pPr>
            <a:endParaRPr lang="en-US" sz="2400" dirty="0">
              <a:solidFill>
                <a:srgbClr val="545454"/>
              </a:solidFill>
              <a:latin typeface="Helvetica" panose="020B0604020202020204" pitchFamily="34" charset="0"/>
              <a:ea typeface="Times New Roman" panose="02020603050405020304" pitchFamily="18" charset="0"/>
            </a:endParaRPr>
          </a:p>
          <a:p>
            <a:pPr marL="0" marR="0">
              <a:spcBef>
                <a:spcPts val="0"/>
              </a:spcBef>
              <a:spcAft>
                <a:spcPts val="0"/>
              </a:spcAft>
            </a:pPr>
            <a:r>
              <a:rPr lang="en-US" sz="2400" dirty="0">
                <a:solidFill>
                  <a:srgbClr val="545454"/>
                </a:solidFill>
                <a:effectLst/>
                <a:latin typeface="Helvetica" panose="020B0604020202020204" pitchFamily="34" charset="0"/>
                <a:ea typeface="Times New Roman" panose="02020603050405020304" pitchFamily="18" charset="0"/>
              </a:rPr>
              <a:t>A unanimous decision can be taken to appoint a member of the board if an election is deemed un-necessary</a:t>
            </a:r>
            <a:br>
              <a:rPr lang="en-US" sz="2400" dirty="0">
                <a:solidFill>
                  <a:srgbClr val="545454"/>
                </a:solidFill>
                <a:effectLst/>
                <a:latin typeface="Helvetica" panose="020B0604020202020204" pitchFamily="34" charset="0"/>
                <a:ea typeface="Times New Roman" panose="02020603050405020304" pitchFamily="18" charset="0"/>
              </a:rPr>
            </a:b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The Executive board shall be made up of:</a:t>
            </a:r>
            <a:br>
              <a:rPr lang="en-US" sz="2400" dirty="0">
                <a:solidFill>
                  <a:srgbClr val="545454"/>
                </a:solidFill>
                <a:effectLst/>
                <a:latin typeface="Helvetica" panose="020B0604020202020204" pitchFamily="34" charset="0"/>
                <a:ea typeface="Times New Roman" panose="02020603050405020304" pitchFamily="18" charset="0"/>
              </a:rPr>
            </a:br>
            <a:r>
              <a:rPr lang="en-US" sz="2400" dirty="0" err="1">
                <a:solidFill>
                  <a:srgbClr val="545454"/>
                </a:solidFill>
                <a:effectLst/>
                <a:latin typeface="Helvetica" panose="020B0604020202020204" pitchFamily="34" charset="0"/>
                <a:ea typeface="Times New Roman" panose="02020603050405020304" pitchFamily="18" charset="0"/>
              </a:rPr>
              <a:t>i</a:t>
            </a:r>
            <a:r>
              <a:rPr lang="en-US" sz="2400" dirty="0">
                <a:solidFill>
                  <a:srgbClr val="545454"/>
                </a:solidFill>
                <a:effectLst/>
                <a:latin typeface="Helvetica" panose="020B0604020202020204" pitchFamily="34" charset="0"/>
                <a:ea typeface="Times New Roman" panose="02020603050405020304" pitchFamily="18" charset="0"/>
              </a:rPr>
              <a:t>) The President</a:t>
            </a: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ii) Vice President </a:t>
            </a: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iii) Secretary</a:t>
            </a: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iv) Financial/Treasurer</a:t>
            </a: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v) Director of Socials</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311495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EB9C1A4-EBEC-4E86-95E0-2FF778288E48}"/>
              </a:ext>
            </a:extLst>
          </p:cNvPr>
          <p:cNvSpPr txBox="1"/>
          <p:nvPr/>
        </p:nvSpPr>
        <p:spPr>
          <a:xfrm>
            <a:off x="424069" y="1447154"/>
            <a:ext cx="11396869" cy="4154984"/>
          </a:xfrm>
          <a:prstGeom prst="rect">
            <a:avLst/>
          </a:prstGeom>
          <a:noFill/>
        </p:spPr>
        <p:txBody>
          <a:bodyPr wrap="square">
            <a:spAutoFit/>
          </a:bodyPr>
          <a:lstStyle/>
          <a:p>
            <a:pPr marL="0" marR="0">
              <a:spcBef>
                <a:spcPts val="0"/>
              </a:spcBef>
              <a:spcAft>
                <a:spcPts val="0"/>
              </a:spcAft>
            </a:pPr>
            <a:r>
              <a:rPr lang="en-US" sz="2400" b="1" dirty="0">
                <a:solidFill>
                  <a:srgbClr val="FF0000"/>
                </a:solidFill>
                <a:effectLst/>
                <a:latin typeface="Helvetica" panose="020B0604020202020204" pitchFamily="34" charset="0"/>
                <a:ea typeface="Times New Roman" panose="02020603050405020304" pitchFamily="18" charset="0"/>
              </a:rPr>
              <a:t>President:</a:t>
            </a:r>
            <a:br>
              <a:rPr lang="en-US" sz="2400" dirty="0">
                <a:solidFill>
                  <a:srgbClr val="545454"/>
                </a:solidFill>
                <a:effectLst/>
                <a:latin typeface="Helvetica" panose="020B0604020202020204" pitchFamily="34" charset="0"/>
                <a:ea typeface="Times New Roman" panose="02020603050405020304" pitchFamily="18" charset="0"/>
              </a:rPr>
            </a:b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The affairs of the Union shall be headed by the president . The Unions </a:t>
            </a:r>
            <a:r>
              <a:rPr lang="en-US" sz="2400" dirty="0">
                <a:solidFill>
                  <a:srgbClr val="545454"/>
                </a:solidFill>
                <a:latin typeface="Helvetica" panose="020B0604020202020204" pitchFamily="34" charset="0"/>
                <a:ea typeface="Times New Roman" panose="02020603050405020304" pitchFamily="18" charset="0"/>
              </a:rPr>
              <a:t>President</a:t>
            </a:r>
            <a:r>
              <a:rPr lang="en-US" sz="2400" dirty="0">
                <a:solidFill>
                  <a:srgbClr val="545454"/>
                </a:solidFill>
                <a:effectLst/>
                <a:latin typeface="Helvetica" panose="020B0604020202020204" pitchFamily="34" charset="0"/>
                <a:ea typeface="Times New Roman" panose="02020603050405020304" pitchFamily="18" charset="0"/>
              </a:rPr>
              <a:t> shall posses the quality of good leadership. </a:t>
            </a:r>
            <a:r>
              <a:rPr lang="en-US" sz="2400" b="1" dirty="0">
                <a:solidFill>
                  <a:srgbClr val="545454"/>
                </a:solidFill>
                <a:effectLst/>
                <a:latin typeface="Helvetica" panose="020B0604020202020204" pitchFamily="34" charset="0"/>
                <a:ea typeface="Times New Roman" panose="02020603050405020304" pitchFamily="18" charset="0"/>
              </a:rPr>
              <a:t>He or she </a:t>
            </a:r>
            <a:r>
              <a:rPr lang="en-US" sz="2400" dirty="0">
                <a:solidFill>
                  <a:srgbClr val="545454"/>
                </a:solidFill>
                <a:effectLst/>
                <a:latin typeface="Helvetica" panose="020B0604020202020204" pitchFamily="34" charset="0"/>
                <a:ea typeface="Times New Roman" panose="02020603050405020304" pitchFamily="18" charset="0"/>
              </a:rPr>
              <a:t>will be able to take control and co-ordinate other members of the Executive as well as the general house. He or she shall be focused, organized, be able to run the affairs of the Union without fear or favor. </a:t>
            </a:r>
            <a:r>
              <a:rPr lang="en-US" sz="2400" dirty="0" err="1">
                <a:solidFill>
                  <a:srgbClr val="545454"/>
                </a:solidFill>
                <a:effectLst/>
                <a:latin typeface="Helvetica" panose="020B0604020202020204" pitchFamily="34" charset="0"/>
                <a:ea typeface="Times New Roman" panose="02020603050405020304" pitchFamily="18" charset="0"/>
              </a:rPr>
              <a:t>He/She</a:t>
            </a:r>
            <a:r>
              <a:rPr lang="en-US" sz="2400" dirty="0">
                <a:solidFill>
                  <a:srgbClr val="545454"/>
                </a:solidFill>
                <a:effectLst/>
                <a:latin typeface="Helvetica" panose="020B0604020202020204" pitchFamily="34" charset="0"/>
                <a:ea typeface="Times New Roman" panose="02020603050405020304" pitchFamily="18" charset="0"/>
              </a:rPr>
              <a:t> chairs the Executive board as well as the general Assembly. Though he reserves the right to appoint any member of the house to chair any gathering. The </a:t>
            </a:r>
            <a:r>
              <a:rPr lang="en-US" sz="2400" dirty="0">
                <a:solidFill>
                  <a:srgbClr val="545454"/>
                </a:solidFill>
                <a:latin typeface="Helvetica" panose="020B0604020202020204" pitchFamily="34" charset="0"/>
                <a:ea typeface="Times New Roman" panose="02020603050405020304" pitchFamily="18" charset="0"/>
              </a:rPr>
              <a:t>President</a:t>
            </a:r>
            <a:r>
              <a:rPr lang="en-US" sz="2400" dirty="0">
                <a:solidFill>
                  <a:srgbClr val="545454"/>
                </a:solidFill>
                <a:effectLst/>
                <a:latin typeface="Helvetica" panose="020B0604020202020204" pitchFamily="34" charset="0"/>
                <a:ea typeface="Times New Roman" panose="02020603050405020304" pitchFamily="18" charset="0"/>
              </a:rPr>
              <a:t> will be deputized by the Vice </a:t>
            </a:r>
            <a:r>
              <a:rPr lang="en-US" sz="2400" dirty="0">
                <a:solidFill>
                  <a:srgbClr val="545454"/>
                </a:solidFill>
                <a:latin typeface="Helvetica" panose="020B0604020202020204" pitchFamily="34" charset="0"/>
                <a:ea typeface="Times New Roman" panose="02020603050405020304" pitchFamily="18" charset="0"/>
              </a:rPr>
              <a:t>President</a:t>
            </a:r>
            <a:r>
              <a:rPr lang="en-US" sz="2400" dirty="0">
                <a:solidFill>
                  <a:srgbClr val="545454"/>
                </a:solidFill>
                <a:effectLst/>
                <a:latin typeface="Helvetica" panose="020B0604020202020204" pitchFamily="34" charset="0"/>
                <a:ea typeface="Times New Roman" panose="02020603050405020304" pitchFamily="18" charset="0"/>
              </a:rPr>
              <a:t>. The executive committee forms a quorum when the </a:t>
            </a:r>
            <a:r>
              <a:rPr lang="en-US" sz="2400" dirty="0">
                <a:solidFill>
                  <a:srgbClr val="545454"/>
                </a:solidFill>
                <a:latin typeface="Helvetica" panose="020B0604020202020204" pitchFamily="34" charset="0"/>
                <a:ea typeface="Times New Roman" panose="02020603050405020304" pitchFamily="18" charset="0"/>
              </a:rPr>
              <a:t>President</a:t>
            </a:r>
            <a:r>
              <a:rPr lang="en-US" sz="2400" dirty="0">
                <a:solidFill>
                  <a:srgbClr val="545454"/>
                </a:solidFill>
                <a:effectLst/>
                <a:latin typeface="Helvetica" panose="020B0604020202020204" pitchFamily="34" charset="0"/>
                <a:ea typeface="Times New Roman" panose="02020603050405020304" pitchFamily="18" charset="0"/>
              </a:rPr>
              <a:t> or </a:t>
            </a:r>
            <a:r>
              <a:rPr lang="en-US" sz="2400" dirty="0">
                <a:solidFill>
                  <a:srgbClr val="545454"/>
                </a:solidFill>
                <a:latin typeface="Helvetica" panose="020B0604020202020204" pitchFamily="34" charset="0"/>
                <a:ea typeface="Times New Roman" panose="02020603050405020304" pitchFamily="18" charset="0"/>
              </a:rPr>
              <a:t>Vice-President</a:t>
            </a:r>
            <a:r>
              <a:rPr lang="en-US" sz="2400" dirty="0">
                <a:solidFill>
                  <a:srgbClr val="545454"/>
                </a:solidFill>
                <a:effectLst/>
                <a:latin typeface="Helvetica" panose="020B0604020202020204" pitchFamily="34" charset="0"/>
                <a:ea typeface="Times New Roman" panose="02020603050405020304" pitchFamily="18" charset="0"/>
              </a:rPr>
              <a:t> and two other members are present.</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215206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6254A7-25B6-4D3E-A636-966505B9B896}"/>
              </a:ext>
            </a:extLst>
          </p:cNvPr>
          <p:cNvSpPr txBox="1"/>
          <p:nvPr/>
        </p:nvSpPr>
        <p:spPr>
          <a:xfrm>
            <a:off x="781877" y="2555150"/>
            <a:ext cx="10442713" cy="1938992"/>
          </a:xfrm>
          <a:prstGeom prst="rect">
            <a:avLst/>
          </a:prstGeom>
          <a:noFill/>
        </p:spPr>
        <p:txBody>
          <a:bodyPr wrap="square">
            <a:spAutoFit/>
          </a:bodyPr>
          <a:lstStyle/>
          <a:p>
            <a:pPr marL="0" marR="0">
              <a:spcBef>
                <a:spcPts val="0"/>
              </a:spcBef>
              <a:spcAft>
                <a:spcPts val="0"/>
              </a:spcAft>
            </a:pPr>
            <a:r>
              <a:rPr lang="en-US" sz="2400" b="1" dirty="0">
                <a:solidFill>
                  <a:srgbClr val="FF0000"/>
                </a:solidFill>
                <a:effectLst/>
                <a:latin typeface="Helvetica" panose="020B0604020202020204" pitchFamily="34" charset="0"/>
                <a:ea typeface="Times New Roman" panose="02020603050405020304" pitchFamily="18" charset="0"/>
              </a:rPr>
              <a:t>Vice </a:t>
            </a:r>
            <a:r>
              <a:rPr lang="en-US" sz="2400" b="1" dirty="0">
                <a:solidFill>
                  <a:srgbClr val="FF0000"/>
                </a:solidFill>
                <a:latin typeface="Helvetica" panose="020B0604020202020204" pitchFamily="34" charset="0"/>
                <a:ea typeface="Times New Roman" panose="02020603050405020304" pitchFamily="18" charset="0"/>
              </a:rPr>
              <a:t>President</a:t>
            </a:r>
            <a:r>
              <a:rPr lang="en-US" sz="2400" b="1" dirty="0">
                <a:solidFill>
                  <a:srgbClr val="FF0000"/>
                </a:solidFill>
                <a:effectLst/>
                <a:latin typeface="Helvetica" panose="020B0604020202020204" pitchFamily="34" charset="0"/>
                <a:ea typeface="Times New Roman" panose="02020603050405020304" pitchFamily="18" charset="0"/>
              </a:rPr>
              <a:t>:</a:t>
            </a:r>
            <a:br>
              <a:rPr lang="en-US" sz="2400" dirty="0">
                <a:solidFill>
                  <a:srgbClr val="545454"/>
                </a:solidFill>
                <a:effectLst/>
                <a:latin typeface="Helvetica" panose="020B0604020202020204" pitchFamily="34" charset="0"/>
                <a:ea typeface="Times New Roman" panose="02020603050405020304" pitchFamily="18" charset="0"/>
              </a:rPr>
            </a:b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In absence of the </a:t>
            </a:r>
            <a:r>
              <a:rPr lang="en-US" sz="2400" dirty="0">
                <a:solidFill>
                  <a:srgbClr val="545454"/>
                </a:solidFill>
                <a:latin typeface="Helvetica" panose="020B0604020202020204" pitchFamily="34" charset="0"/>
                <a:ea typeface="Times New Roman" panose="02020603050405020304" pitchFamily="18" charset="0"/>
              </a:rPr>
              <a:t>President</a:t>
            </a:r>
            <a:r>
              <a:rPr lang="en-US" sz="2400" dirty="0">
                <a:solidFill>
                  <a:srgbClr val="545454"/>
                </a:solidFill>
                <a:effectLst/>
                <a:latin typeface="Helvetica" panose="020B0604020202020204" pitchFamily="34" charset="0"/>
                <a:ea typeface="Times New Roman" panose="02020603050405020304" pitchFamily="18" charset="0"/>
              </a:rPr>
              <a:t>, the Vice </a:t>
            </a:r>
            <a:r>
              <a:rPr lang="en-US" sz="2400" dirty="0">
                <a:solidFill>
                  <a:srgbClr val="545454"/>
                </a:solidFill>
                <a:latin typeface="Helvetica" panose="020B0604020202020204" pitchFamily="34" charset="0"/>
                <a:ea typeface="Times New Roman" panose="02020603050405020304" pitchFamily="18" charset="0"/>
              </a:rPr>
              <a:t>President</a:t>
            </a:r>
            <a:r>
              <a:rPr lang="en-US" sz="2400" dirty="0">
                <a:solidFill>
                  <a:srgbClr val="545454"/>
                </a:solidFill>
                <a:effectLst/>
                <a:latin typeface="Helvetica" panose="020B0604020202020204" pitchFamily="34" charset="0"/>
                <a:ea typeface="Times New Roman" panose="02020603050405020304" pitchFamily="18" charset="0"/>
              </a:rPr>
              <a:t> shall call for an executive meeting or general meeting when he/she consider it necessary or when any other member of the executive demand so.</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37884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DF81B2B-9CB5-4520-89E6-6337A6C44D4C}"/>
              </a:ext>
            </a:extLst>
          </p:cNvPr>
          <p:cNvSpPr txBox="1"/>
          <p:nvPr/>
        </p:nvSpPr>
        <p:spPr>
          <a:xfrm>
            <a:off x="437323" y="1031656"/>
            <a:ext cx="11290852" cy="4524315"/>
          </a:xfrm>
          <a:prstGeom prst="rect">
            <a:avLst/>
          </a:prstGeom>
          <a:noFill/>
        </p:spPr>
        <p:txBody>
          <a:bodyPr wrap="square">
            <a:spAutoFit/>
          </a:bodyPr>
          <a:lstStyle/>
          <a:p>
            <a:pPr marL="0" marR="0">
              <a:spcBef>
                <a:spcPts val="0"/>
              </a:spcBef>
              <a:spcAft>
                <a:spcPts val="0"/>
              </a:spcAft>
            </a:pPr>
            <a:r>
              <a:rPr lang="en-US" sz="2400" b="1" dirty="0">
                <a:solidFill>
                  <a:srgbClr val="FF0000"/>
                </a:solidFill>
                <a:effectLst/>
                <a:latin typeface="Helvetica" panose="020B0604020202020204" pitchFamily="34" charset="0"/>
                <a:ea typeface="Times New Roman" panose="02020603050405020304" pitchFamily="18" charset="0"/>
              </a:rPr>
              <a:t>Secretary:</a:t>
            </a:r>
            <a:br>
              <a:rPr lang="en-US" sz="2400" dirty="0">
                <a:solidFill>
                  <a:srgbClr val="545454"/>
                </a:solidFill>
                <a:effectLst/>
                <a:latin typeface="Helvetica" panose="020B0604020202020204" pitchFamily="34" charset="0"/>
                <a:ea typeface="Times New Roman" panose="02020603050405020304" pitchFamily="18" charset="0"/>
              </a:rPr>
            </a:b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The union Secretary shall be responsible for the writing of minutes of all meetings whether on Executive or in a general Assembly level. He or she shall keep and maintain all official records concerning the Union. He or she shall be conversant with the rules and regulation at all time and read or interpret such rule when the need arises. The Secretary will summon meetings or gatherings of any such with directives coming from the Chairman or the Vice Chairman. In absence of both the Chairman and the Vice, the Secretary takes the podium to chair the meeting.</a:t>
            </a: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In absence of the Secretary, the Financial Secretary will act in taking the minutes of the meeting. The Secretary will be a committed member as he or she is the eye of the Union. The success of the union largely rests on the input of the Secretary.</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44758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D7DC30-F2D6-43D4-A2F0-66389860A417}"/>
              </a:ext>
            </a:extLst>
          </p:cNvPr>
          <p:cNvSpPr txBox="1"/>
          <p:nvPr/>
        </p:nvSpPr>
        <p:spPr>
          <a:xfrm>
            <a:off x="1179443" y="609600"/>
            <a:ext cx="10045148" cy="5632311"/>
          </a:xfrm>
          <a:prstGeom prst="rect">
            <a:avLst/>
          </a:prstGeom>
          <a:noFill/>
        </p:spPr>
        <p:txBody>
          <a:bodyPr wrap="square">
            <a:spAutoFit/>
          </a:bodyPr>
          <a:lstStyle/>
          <a:p>
            <a:r>
              <a:rPr lang="en-US" sz="2400" b="1" dirty="0"/>
              <a:t>PREAMBLE:</a:t>
            </a:r>
          </a:p>
          <a:p>
            <a:endParaRPr lang="en-US" sz="2400" dirty="0"/>
          </a:p>
          <a:p>
            <a:r>
              <a:rPr lang="en-US" sz="2400" dirty="0"/>
              <a:t>We the members of Mid-Mo Igbo Union Columbia</a:t>
            </a:r>
          </a:p>
          <a:p>
            <a:endParaRPr lang="en-US" sz="2400" dirty="0"/>
          </a:p>
          <a:p>
            <a:r>
              <a:rPr lang="en-US" sz="2400" dirty="0"/>
              <a:t>Having firmly and solemnly resolve, to exist in unity and harmony as one indivisible and reputable organization under Igbo Union Columbia, dedicated to the promotion of Igbo solidarity, Member co-operation and appreciation and promotion of Igbo cultural values.</a:t>
            </a:r>
          </a:p>
          <a:p>
            <a:endParaRPr lang="en-US" sz="2400" dirty="0"/>
          </a:p>
          <a:p>
            <a:r>
              <a:rPr lang="en-US" sz="2400" dirty="0"/>
              <a:t>And to provide for a Constitution for the purpose of promoting the good government and welfare of all members in our union, on the principles of freedom, equality and justice, and for the purpose of consolidating the unity of our Union in United States </a:t>
            </a:r>
          </a:p>
          <a:p>
            <a:endParaRPr lang="en-US" sz="2400" dirty="0"/>
          </a:p>
          <a:p>
            <a:r>
              <a:rPr lang="en-US" sz="2400" dirty="0"/>
              <a:t>Do hereby make, enact and give to ourselves the following Constitution:</a:t>
            </a:r>
          </a:p>
        </p:txBody>
      </p:sp>
    </p:spTree>
    <p:extLst>
      <p:ext uri="{BB962C8B-B14F-4D97-AF65-F5344CB8AC3E}">
        <p14:creationId xmlns:p14="http://schemas.microsoft.com/office/powerpoint/2010/main" val="15407383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C2C44AD-182C-4F0C-A594-3ACBBFF0B13A}"/>
              </a:ext>
            </a:extLst>
          </p:cNvPr>
          <p:cNvSpPr txBox="1"/>
          <p:nvPr/>
        </p:nvSpPr>
        <p:spPr>
          <a:xfrm>
            <a:off x="1033669" y="1031656"/>
            <a:ext cx="9899373" cy="4524315"/>
          </a:xfrm>
          <a:prstGeom prst="rect">
            <a:avLst/>
          </a:prstGeom>
          <a:noFill/>
        </p:spPr>
        <p:txBody>
          <a:bodyPr wrap="square">
            <a:spAutoFit/>
          </a:bodyPr>
          <a:lstStyle/>
          <a:p>
            <a:pPr marL="0" marR="0">
              <a:spcBef>
                <a:spcPts val="0"/>
              </a:spcBef>
              <a:spcAft>
                <a:spcPts val="0"/>
              </a:spcAft>
            </a:pPr>
            <a:r>
              <a:rPr lang="en-US" sz="2400" b="1" dirty="0">
                <a:solidFill>
                  <a:srgbClr val="FF0000"/>
                </a:solidFill>
                <a:effectLst/>
                <a:latin typeface="Helvetica" panose="020B0604020202020204" pitchFamily="34" charset="0"/>
                <a:ea typeface="Times New Roman" panose="02020603050405020304" pitchFamily="18" charset="0"/>
              </a:rPr>
              <a:t>Article </a:t>
            </a:r>
          </a:p>
          <a:p>
            <a:pPr marL="0" marR="0">
              <a:spcBef>
                <a:spcPts val="0"/>
              </a:spcBef>
              <a:spcAft>
                <a:spcPts val="0"/>
              </a:spcAft>
            </a:pPr>
            <a:endParaRPr lang="en-US" sz="2400" b="1" dirty="0">
              <a:solidFill>
                <a:srgbClr val="FF0000"/>
              </a:solidFill>
              <a:latin typeface="Helvetica" panose="020B0604020202020204" pitchFamily="34" charset="0"/>
              <a:ea typeface="Times New Roman" panose="02020603050405020304" pitchFamily="18" charset="0"/>
            </a:endParaRPr>
          </a:p>
          <a:p>
            <a:pPr marL="0" marR="0">
              <a:spcBef>
                <a:spcPts val="0"/>
              </a:spcBef>
              <a:spcAft>
                <a:spcPts val="0"/>
              </a:spcAft>
            </a:pPr>
            <a:r>
              <a:rPr lang="en-US" sz="2400" dirty="0">
                <a:solidFill>
                  <a:srgbClr val="545454"/>
                </a:solidFill>
                <a:effectLst/>
                <a:latin typeface="Helvetica" panose="020B0604020202020204" pitchFamily="34" charset="0"/>
                <a:ea typeface="Times New Roman" panose="02020603050405020304" pitchFamily="18" charset="0"/>
              </a:rPr>
              <a:t>The Financial activities of the Union shall be recorded and saved by the Financial Secretary. He or she shall in addition be the treasurer for the Union. He or she shall be able to maintain a good record book, where all financial matters are entered for reference purposes when needed. He or she shall as well keep receipts of all purchases, record all dues received, payments made as well as fines collected, or any other monies received or levied for whatever purpose(s). He or she shall be accountable to the </a:t>
            </a:r>
            <a:r>
              <a:rPr lang="en-US" sz="2400" dirty="0">
                <a:solidFill>
                  <a:srgbClr val="545454"/>
                </a:solidFill>
                <a:latin typeface="Helvetica" panose="020B0604020202020204" pitchFamily="34" charset="0"/>
                <a:ea typeface="Times New Roman" panose="02020603050405020304" pitchFamily="18" charset="0"/>
              </a:rPr>
              <a:t>President</a:t>
            </a:r>
            <a:r>
              <a:rPr lang="en-US" sz="2400" dirty="0">
                <a:solidFill>
                  <a:srgbClr val="545454"/>
                </a:solidFill>
                <a:effectLst/>
                <a:latin typeface="Helvetica" panose="020B0604020202020204" pitchFamily="34" charset="0"/>
                <a:ea typeface="Times New Roman" panose="02020603050405020304" pitchFamily="18" charset="0"/>
              </a:rPr>
              <a:t> on the financial position of the Union. He or she shall be able to present to the house at any meeting the financial statement of the Union. </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944475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FD0F320-6D15-43F6-8855-445B95F06B52}"/>
              </a:ext>
            </a:extLst>
          </p:cNvPr>
          <p:cNvSpPr txBox="1"/>
          <p:nvPr/>
        </p:nvSpPr>
        <p:spPr>
          <a:xfrm>
            <a:off x="967409" y="2001152"/>
            <a:ext cx="10508974" cy="3046988"/>
          </a:xfrm>
          <a:prstGeom prst="rect">
            <a:avLst/>
          </a:prstGeom>
          <a:noFill/>
        </p:spPr>
        <p:txBody>
          <a:bodyPr wrap="square">
            <a:spAutoFit/>
          </a:bodyPr>
          <a:lstStyle/>
          <a:p>
            <a:pPr marL="0" marR="0">
              <a:spcBef>
                <a:spcPts val="0"/>
              </a:spcBef>
              <a:spcAft>
                <a:spcPts val="0"/>
              </a:spcAft>
            </a:pPr>
            <a:r>
              <a:rPr lang="en-US" sz="2400" b="1" dirty="0">
                <a:solidFill>
                  <a:srgbClr val="FF0000"/>
                </a:solidFill>
                <a:effectLst/>
                <a:latin typeface="Helvetica" panose="020B0604020202020204" pitchFamily="34" charset="0"/>
                <a:ea typeface="Times New Roman" panose="02020603050405020304" pitchFamily="18" charset="0"/>
              </a:rPr>
              <a:t>Director of Socials:</a:t>
            </a:r>
            <a:br>
              <a:rPr lang="en-US" sz="2400" dirty="0">
                <a:solidFill>
                  <a:srgbClr val="545454"/>
                </a:solidFill>
                <a:effectLst/>
                <a:latin typeface="Helvetica" panose="020B0604020202020204" pitchFamily="34" charset="0"/>
                <a:ea typeface="Times New Roman" panose="02020603050405020304" pitchFamily="18" charset="0"/>
              </a:rPr>
            </a:b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He or she shall be in charge of all social activities of the Union. Whenever the union engages in any kind of social performance/activity, he or she shall head the committee for various duties assigned to them. Such events like; parties, refreshment during meetings, child birth of a member, marriage, wedding or any other kind of social event. He or she shall keep good account of material or items meant for the Union.</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000036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12C22FD-6E8F-40BB-B34D-39DBC09E09C1}"/>
              </a:ext>
            </a:extLst>
          </p:cNvPr>
          <p:cNvSpPr txBox="1"/>
          <p:nvPr/>
        </p:nvSpPr>
        <p:spPr>
          <a:xfrm>
            <a:off x="755374" y="2693649"/>
            <a:ext cx="10349948" cy="1938992"/>
          </a:xfrm>
          <a:prstGeom prst="rect">
            <a:avLst/>
          </a:prstGeom>
          <a:noFill/>
        </p:spPr>
        <p:txBody>
          <a:bodyPr wrap="square">
            <a:spAutoFit/>
          </a:bodyPr>
          <a:lstStyle/>
          <a:p>
            <a:r>
              <a:rPr lang="en-US" sz="2400" b="1" dirty="0">
                <a:solidFill>
                  <a:srgbClr val="FF0000"/>
                </a:solidFill>
                <a:effectLst/>
                <a:latin typeface="Helvetica" panose="020B0604020202020204" pitchFamily="34" charset="0"/>
                <a:ea typeface="Calibri" panose="020F0502020204030204" pitchFamily="34" charset="0"/>
              </a:rPr>
              <a:t>Signatories:</a:t>
            </a:r>
            <a:br>
              <a:rPr lang="en-US" sz="2400" dirty="0">
                <a:solidFill>
                  <a:srgbClr val="545454"/>
                </a:solidFill>
                <a:effectLst/>
                <a:latin typeface="Helvetica" panose="020B0604020202020204" pitchFamily="34" charset="0"/>
                <a:ea typeface="Calibri" panose="020F0502020204030204" pitchFamily="34" charset="0"/>
              </a:rPr>
            </a:br>
            <a:br>
              <a:rPr lang="en-US" sz="2400" dirty="0">
                <a:solidFill>
                  <a:srgbClr val="545454"/>
                </a:solidFill>
                <a:effectLst/>
                <a:latin typeface="Helvetica" panose="020B0604020202020204" pitchFamily="34" charset="0"/>
                <a:ea typeface="Calibri" panose="020F0502020204030204" pitchFamily="34" charset="0"/>
              </a:rPr>
            </a:br>
            <a:r>
              <a:rPr lang="en-US" sz="2400" dirty="0">
                <a:solidFill>
                  <a:srgbClr val="545454"/>
                </a:solidFill>
                <a:effectLst/>
                <a:latin typeface="Helvetica" panose="020B0604020202020204" pitchFamily="34" charset="0"/>
                <a:ea typeface="Calibri" panose="020F0502020204030204" pitchFamily="34" charset="0"/>
              </a:rPr>
              <a:t>The </a:t>
            </a:r>
            <a:r>
              <a:rPr lang="en-US" sz="2400" dirty="0">
                <a:solidFill>
                  <a:srgbClr val="545454"/>
                </a:solidFill>
                <a:latin typeface="Helvetica" panose="020B0604020202020204" pitchFamily="34" charset="0"/>
                <a:ea typeface="Calibri" panose="020F0502020204030204" pitchFamily="34" charset="0"/>
              </a:rPr>
              <a:t>President </a:t>
            </a:r>
            <a:r>
              <a:rPr lang="en-US" sz="2400" dirty="0">
                <a:solidFill>
                  <a:srgbClr val="545454"/>
                </a:solidFill>
                <a:effectLst/>
                <a:latin typeface="Helvetica" panose="020B0604020202020204" pitchFamily="34" charset="0"/>
                <a:ea typeface="Calibri" panose="020F0502020204030204" pitchFamily="34" charset="0"/>
              </a:rPr>
              <a:t>and the Financial/Treasurer are entitled to Union’s account signatory. At least one out the two can make a withdrawal on behalf of the Union.</a:t>
            </a:r>
            <a:endParaRPr lang="en-US" sz="2400" dirty="0"/>
          </a:p>
        </p:txBody>
      </p:sp>
    </p:spTree>
    <p:extLst>
      <p:ext uri="{BB962C8B-B14F-4D97-AF65-F5344CB8AC3E}">
        <p14:creationId xmlns:p14="http://schemas.microsoft.com/office/powerpoint/2010/main" val="16840338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2231A9-C24A-4F8C-B1A9-E140FDEAE73B}"/>
              </a:ext>
            </a:extLst>
          </p:cNvPr>
          <p:cNvSpPr txBox="1"/>
          <p:nvPr/>
        </p:nvSpPr>
        <p:spPr>
          <a:xfrm>
            <a:off x="954158" y="1724153"/>
            <a:ext cx="10429460" cy="4154984"/>
          </a:xfrm>
          <a:prstGeom prst="rect">
            <a:avLst/>
          </a:prstGeom>
          <a:noFill/>
        </p:spPr>
        <p:txBody>
          <a:bodyPr wrap="square">
            <a:spAutoFit/>
          </a:bodyPr>
          <a:lstStyle/>
          <a:p>
            <a:pPr marL="0" marR="0">
              <a:spcBef>
                <a:spcPts val="0"/>
              </a:spcBef>
              <a:spcAft>
                <a:spcPts val="0"/>
              </a:spcAft>
            </a:pPr>
            <a:r>
              <a:rPr lang="en-US" sz="2400" b="1" dirty="0">
                <a:solidFill>
                  <a:srgbClr val="FF0000"/>
                </a:solidFill>
                <a:effectLst/>
                <a:latin typeface="Helvetica" panose="020B0604020202020204" pitchFamily="34" charset="0"/>
                <a:ea typeface="Times New Roman" panose="02020603050405020304" pitchFamily="18" charset="0"/>
              </a:rPr>
              <a:t>Accounting and Auditing:</a:t>
            </a:r>
            <a:br>
              <a:rPr lang="en-US" sz="2400" dirty="0">
                <a:solidFill>
                  <a:srgbClr val="545454"/>
                </a:solidFill>
                <a:effectLst/>
                <a:latin typeface="Helvetica" panose="020B0604020202020204" pitchFamily="34" charset="0"/>
                <a:ea typeface="Times New Roman" panose="02020603050405020304" pitchFamily="18" charset="0"/>
              </a:rPr>
            </a:b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The Union’s audit period is one calendar year.</a:t>
            </a:r>
            <a:br>
              <a:rPr lang="en-US" sz="2400" dirty="0">
                <a:solidFill>
                  <a:srgbClr val="545454"/>
                </a:solidFill>
                <a:effectLst/>
                <a:latin typeface="Helvetica" panose="020B0604020202020204" pitchFamily="34" charset="0"/>
                <a:ea typeface="Times New Roman" panose="02020603050405020304" pitchFamily="18" charset="0"/>
              </a:rPr>
            </a:b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Balanced accounts with required documents and an annual report of the executive committee shall be submitted to the auditors at least three weeks before the end of the years meeting</a:t>
            </a: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a:t>
            </a:r>
            <a:br>
              <a:rPr lang="en-US" sz="2400" dirty="0">
                <a:solidFill>
                  <a:srgbClr val="545454"/>
                </a:solidFill>
                <a:effectLst/>
                <a:latin typeface="Helvetica" panose="020B0604020202020204" pitchFamily="34" charset="0"/>
                <a:ea typeface="Times New Roman" panose="02020603050405020304" pitchFamily="18" charset="0"/>
              </a:rPr>
            </a:b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The auditors shall give their written report to the general house on the last meeting of the calendar year.</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778507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3172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6276041-D39D-4DF0-B117-779F957E5B37}"/>
              </a:ext>
            </a:extLst>
          </p:cNvPr>
          <p:cNvSpPr txBox="1"/>
          <p:nvPr/>
        </p:nvSpPr>
        <p:spPr>
          <a:xfrm>
            <a:off x="914400" y="2416651"/>
            <a:ext cx="10349948" cy="3108543"/>
          </a:xfrm>
          <a:prstGeom prst="rect">
            <a:avLst/>
          </a:prstGeom>
          <a:noFill/>
        </p:spPr>
        <p:txBody>
          <a:bodyPr wrap="square">
            <a:spAutoFit/>
          </a:bodyPr>
          <a:lstStyle/>
          <a:p>
            <a:pPr marL="0" marR="0"/>
            <a:r>
              <a:rPr lang="en-US" sz="2800" b="1" dirty="0">
                <a:solidFill>
                  <a:srgbClr val="000000"/>
                </a:solidFill>
                <a:effectLst/>
                <a:latin typeface="Helvetica" panose="020B0604020202020204" pitchFamily="34" charset="0"/>
                <a:ea typeface="Times New Roman" panose="02020603050405020304" pitchFamily="18" charset="0"/>
              </a:rPr>
              <a:t>Article 1. Name and Domicile of the Association</a:t>
            </a:r>
            <a:endParaRPr lang="en-US" sz="2800" dirty="0">
              <a:effectLst/>
              <a:latin typeface="Times New Roman" panose="02020603050405020304" pitchFamily="18" charset="0"/>
              <a:ea typeface="Times New Roman" panose="02020603050405020304" pitchFamily="18" charset="0"/>
            </a:endParaRPr>
          </a:p>
          <a:p>
            <a:pPr marL="0" marR="0"/>
            <a:r>
              <a:rPr lang="en-US" sz="2800" b="1" dirty="0">
                <a:effectLst/>
                <a:latin typeface="Helvetica" panose="020B0604020202020204" pitchFamily="34"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a:p>
            <a:pPr marL="0" marR="0"/>
            <a:r>
              <a:rPr lang="en-US" sz="2800" b="1" dirty="0">
                <a:effectLst/>
                <a:latin typeface="Helvetica" panose="020B0604020202020204" pitchFamily="34"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800" b="0" dirty="0">
                <a:solidFill>
                  <a:srgbClr val="000000"/>
                </a:solidFill>
                <a:effectLst/>
                <a:latin typeface="Helvetica" panose="020B0604020202020204" pitchFamily="34" charset="0"/>
                <a:ea typeface="Times New Roman" panose="02020603050405020304" pitchFamily="18" charset="0"/>
              </a:rPr>
              <a:t>The name of the Association shall be called Mid-Mo IGBO UNION in </a:t>
            </a:r>
            <a:r>
              <a:rPr lang="en-US" sz="2800" dirty="0">
                <a:solidFill>
                  <a:srgbClr val="000000"/>
                </a:solidFill>
                <a:latin typeface="Helvetica" panose="020B0604020202020204" pitchFamily="34" charset="0"/>
                <a:ea typeface="Times New Roman" panose="02020603050405020304" pitchFamily="18" charset="0"/>
              </a:rPr>
              <a:t>Columbia</a:t>
            </a:r>
            <a:r>
              <a:rPr lang="en-US" sz="2800" b="0" dirty="0">
                <a:solidFill>
                  <a:srgbClr val="000000"/>
                </a:solidFill>
                <a:effectLst/>
                <a:latin typeface="Helvetica" panose="020B0604020202020204" pitchFamily="34" charset="0"/>
                <a:ea typeface="Times New Roman" panose="02020603050405020304" pitchFamily="18" charset="0"/>
              </a:rPr>
              <a:t> (aka – </a:t>
            </a:r>
            <a:r>
              <a:rPr lang="en-US" sz="2800" b="0" dirty="0" err="1">
                <a:solidFill>
                  <a:srgbClr val="000000"/>
                </a:solidFill>
                <a:effectLst/>
                <a:latin typeface="Helvetica" panose="020B0604020202020204" pitchFamily="34" charset="0"/>
                <a:ea typeface="Times New Roman" panose="02020603050405020304" pitchFamily="18" charset="0"/>
              </a:rPr>
              <a:t>Nzuko</a:t>
            </a:r>
            <a:r>
              <a:rPr lang="en-US" sz="2800" b="0" dirty="0">
                <a:solidFill>
                  <a:srgbClr val="000000"/>
                </a:solidFill>
                <a:effectLst/>
                <a:latin typeface="Helvetica" panose="020B0604020202020204" pitchFamily="34" charset="0"/>
                <a:ea typeface="Times New Roman" panose="02020603050405020304" pitchFamily="18" charset="0"/>
              </a:rPr>
              <a:t> </a:t>
            </a:r>
            <a:r>
              <a:rPr lang="en-US" sz="2800" b="0" dirty="0" err="1">
                <a:solidFill>
                  <a:srgbClr val="000000"/>
                </a:solidFill>
                <a:effectLst/>
                <a:latin typeface="Helvetica" panose="020B0604020202020204" pitchFamily="34" charset="0"/>
                <a:ea typeface="Times New Roman" panose="02020603050405020304" pitchFamily="18" charset="0"/>
              </a:rPr>
              <a:t>ndi</a:t>
            </a:r>
            <a:r>
              <a:rPr lang="en-US" sz="2800" b="0" dirty="0">
                <a:solidFill>
                  <a:srgbClr val="000000"/>
                </a:solidFill>
                <a:effectLst/>
                <a:latin typeface="Helvetica" panose="020B0604020202020204" pitchFamily="34" charset="0"/>
                <a:ea typeface="Times New Roman" panose="02020603050405020304" pitchFamily="18" charset="0"/>
              </a:rPr>
              <a:t> Igbo). The Association is domiciled in </a:t>
            </a:r>
            <a:r>
              <a:rPr lang="en-US" sz="2800" dirty="0">
                <a:solidFill>
                  <a:srgbClr val="000000"/>
                </a:solidFill>
                <a:latin typeface="Helvetica" panose="020B0604020202020204" pitchFamily="34" charset="0"/>
                <a:ea typeface="Times New Roman" panose="02020603050405020304" pitchFamily="18" charset="0"/>
              </a:rPr>
              <a:t>Columbia</a:t>
            </a:r>
            <a:r>
              <a:rPr lang="en-US" sz="2800" b="0" dirty="0">
                <a:solidFill>
                  <a:srgbClr val="000000"/>
                </a:solidFill>
                <a:effectLst/>
                <a:latin typeface="Helvetica" panose="020B0604020202020204" pitchFamily="34" charset="0"/>
                <a:ea typeface="Times New Roman" panose="02020603050405020304" pitchFamily="18" charset="0"/>
              </a:rPr>
              <a:t>, United States</a:t>
            </a:r>
            <a:r>
              <a:rPr lang="en-US" sz="2800" b="0" dirty="0">
                <a:solidFill>
                  <a:srgbClr val="FF0000"/>
                </a:solidFill>
                <a:effectLst/>
                <a:latin typeface="Helvetica" panose="020B0604020202020204" pitchFamily="34"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800" b="0" dirty="0">
                <a:solidFill>
                  <a:srgbClr val="FF0000"/>
                </a:solidFill>
                <a:effectLst/>
                <a:latin typeface="Helvetica" panose="020B0604020202020204" pitchFamily="34"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43329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B65ECCB-75CC-4958-9E67-5E18FD16FF0E}"/>
              </a:ext>
            </a:extLst>
          </p:cNvPr>
          <p:cNvSpPr txBox="1"/>
          <p:nvPr/>
        </p:nvSpPr>
        <p:spPr>
          <a:xfrm>
            <a:off x="834887" y="2416651"/>
            <a:ext cx="10614991" cy="3046988"/>
          </a:xfrm>
          <a:prstGeom prst="rect">
            <a:avLst/>
          </a:prstGeom>
          <a:noFill/>
        </p:spPr>
        <p:txBody>
          <a:bodyPr wrap="square">
            <a:spAutoFit/>
          </a:bodyPr>
          <a:lstStyle/>
          <a:p>
            <a:pPr marL="0" marR="0">
              <a:spcBef>
                <a:spcPts val="0"/>
              </a:spcBef>
              <a:spcAft>
                <a:spcPts val="0"/>
              </a:spcAft>
            </a:pPr>
            <a:r>
              <a:rPr lang="en-US" sz="2400" b="1" dirty="0">
                <a:solidFill>
                  <a:srgbClr val="FF0000"/>
                </a:solidFill>
                <a:effectLst/>
                <a:latin typeface="Helvetica" panose="020B0604020202020204" pitchFamily="34" charset="0"/>
                <a:ea typeface="Times New Roman" panose="02020603050405020304" pitchFamily="18" charset="0"/>
              </a:rPr>
              <a:t>Article 1.1 Status of the Union.</a:t>
            </a:r>
            <a:br>
              <a:rPr lang="en-US" sz="2400" dirty="0">
                <a:solidFill>
                  <a:srgbClr val="545454"/>
                </a:solidFill>
                <a:effectLst/>
                <a:latin typeface="Helvetica" panose="020B0604020202020204" pitchFamily="34" charset="0"/>
                <a:ea typeface="Times New Roman" panose="02020603050405020304" pitchFamily="18" charset="0"/>
              </a:rPr>
            </a:b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The Igbo Union has the status of legal person and is subject to the jurisdiction and protection of the laws of </a:t>
            </a:r>
            <a:r>
              <a:rPr lang="en-US" sz="2400" dirty="0">
                <a:solidFill>
                  <a:srgbClr val="545454"/>
                </a:solidFill>
                <a:latin typeface="Helvetica" panose="020B0604020202020204" pitchFamily="34" charset="0"/>
                <a:ea typeface="Times New Roman" panose="02020603050405020304" pitchFamily="18" charset="0"/>
              </a:rPr>
              <a:t>United States</a:t>
            </a:r>
            <a:r>
              <a:rPr lang="en-US" sz="2400" dirty="0">
                <a:solidFill>
                  <a:srgbClr val="545454"/>
                </a:solidFill>
                <a:effectLst/>
                <a:latin typeface="Helvetica" panose="020B0604020202020204" pitchFamily="34" charset="0"/>
                <a:ea typeface="Times New Roman" panose="02020603050405020304" pitchFamily="18" charset="0"/>
              </a:rPr>
              <a:t>.</a:t>
            </a:r>
          </a:p>
          <a:p>
            <a:pPr marL="0" marR="0">
              <a:spcBef>
                <a:spcPts val="0"/>
              </a:spcBef>
              <a:spcAft>
                <a:spcPts val="0"/>
              </a:spcAft>
            </a:pPr>
            <a:endParaRPr lang="en-US" sz="2400" dirty="0">
              <a:solidFill>
                <a:srgbClr val="545454"/>
              </a:solidFill>
              <a:latin typeface="Helvetica" panose="020B0604020202020204" pitchFamily="34" charset="0"/>
              <a:ea typeface="Times New Roman" panose="02020603050405020304" pitchFamily="18" charset="0"/>
            </a:endParaRPr>
          </a:p>
          <a:p>
            <a:pPr marL="0" marR="0">
              <a:spcBef>
                <a:spcPts val="0"/>
              </a:spcBef>
              <a:spcAft>
                <a:spcPts val="0"/>
              </a:spcAft>
            </a:pPr>
            <a:r>
              <a:rPr lang="en-US" sz="2400" dirty="0">
                <a:solidFill>
                  <a:srgbClr val="545454"/>
                </a:solidFill>
                <a:effectLst/>
                <a:latin typeface="Helvetica" panose="020B0604020202020204" pitchFamily="34" charset="0"/>
                <a:ea typeface="Times New Roman" panose="02020603050405020304" pitchFamily="18" charset="0"/>
              </a:rPr>
              <a:t> All of it’s activities shall be governed by the American/Missouri laws in accordance with the laws and regulations concerning the registration of an association.</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81891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71B69D-FAE5-4602-9961-764651E87D51}"/>
              </a:ext>
            </a:extLst>
          </p:cNvPr>
          <p:cNvSpPr txBox="1"/>
          <p:nvPr/>
        </p:nvSpPr>
        <p:spPr>
          <a:xfrm>
            <a:off x="834888" y="2720153"/>
            <a:ext cx="9329530" cy="2246769"/>
          </a:xfrm>
          <a:prstGeom prst="rect">
            <a:avLst/>
          </a:prstGeom>
          <a:noFill/>
        </p:spPr>
        <p:txBody>
          <a:bodyPr wrap="square">
            <a:spAutoFit/>
          </a:bodyPr>
          <a:lstStyle/>
          <a:p>
            <a:pPr marL="0" marR="0">
              <a:spcBef>
                <a:spcPts val="0"/>
              </a:spcBef>
              <a:spcAft>
                <a:spcPts val="0"/>
              </a:spcAft>
            </a:pPr>
            <a:r>
              <a:rPr lang="en-US" sz="2800" b="1" dirty="0">
                <a:solidFill>
                  <a:srgbClr val="FF0000"/>
                </a:solidFill>
                <a:effectLst/>
                <a:latin typeface="Helvetica" panose="020B0604020202020204" pitchFamily="34" charset="0"/>
                <a:ea typeface="Times New Roman" panose="02020603050405020304" pitchFamily="18" charset="0"/>
              </a:rPr>
              <a:t>Article 1.2. Language</a:t>
            </a:r>
            <a:r>
              <a:rPr lang="en-US" sz="2800" dirty="0">
                <a:solidFill>
                  <a:srgbClr val="545454"/>
                </a:solidFill>
                <a:effectLst/>
                <a:latin typeface="Helvetica" panose="020B0604020202020204" pitchFamily="34" charset="0"/>
                <a:ea typeface="Times New Roman" panose="02020603050405020304" pitchFamily="18" charset="0"/>
              </a:rPr>
              <a:t>:</a:t>
            </a:r>
            <a:br>
              <a:rPr lang="en-US" sz="2800" dirty="0">
                <a:solidFill>
                  <a:srgbClr val="545454"/>
                </a:solidFill>
                <a:effectLst/>
                <a:latin typeface="Helvetica" panose="020B0604020202020204" pitchFamily="34" charset="0"/>
                <a:ea typeface="Times New Roman" panose="02020603050405020304" pitchFamily="18" charset="0"/>
              </a:rPr>
            </a:br>
            <a:br>
              <a:rPr lang="en-US" sz="2800" dirty="0">
                <a:solidFill>
                  <a:srgbClr val="545454"/>
                </a:solidFill>
                <a:effectLst/>
                <a:latin typeface="Helvetica" panose="020B0604020202020204" pitchFamily="34" charset="0"/>
                <a:ea typeface="Times New Roman" panose="02020603050405020304" pitchFamily="18" charset="0"/>
              </a:rPr>
            </a:br>
            <a:r>
              <a:rPr lang="en-US" sz="2800" dirty="0">
                <a:solidFill>
                  <a:srgbClr val="545454"/>
                </a:solidFill>
                <a:effectLst/>
                <a:latin typeface="Helvetica" panose="020B0604020202020204" pitchFamily="34" charset="0"/>
                <a:ea typeface="Times New Roman" panose="02020603050405020304" pitchFamily="18" charset="0"/>
              </a:rPr>
              <a:t>The meeting shall have Igbo as its language of deliberation, though English language can be used sparingly and  for its minutes.(* </a:t>
            </a:r>
            <a:r>
              <a:rPr lang="en-US" sz="2800" b="1" dirty="0">
                <a:solidFill>
                  <a:srgbClr val="545454"/>
                </a:solidFill>
                <a:effectLst/>
                <a:latin typeface="Helvetica" panose="020B0604020202020204" pitchFamily="34" charset="0"/>
                <a:ea typeface="Times New Roman" panose="02020603050405020304" pitchFamily="18" charset="0"/>
              </a:rPr>
              <a:t>A Suggestion</a:t>
            </a:r>
            <a:r>
              <a:rPr lang="en-US" sz="2800" dirty="0">
                <a:solidFill>
                  <a:srgbClr val="545454"/>
                </a:solidFill>
                <a:effectLst/>
                <a:latin typeface="Helvetica" panose="020B0604020202020204" pitchFamily="34"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64432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8A11B17-5048-4292-B2D5-347A8412C07D}"/>
              </a:ext>
            </a:extLst>
          </p:cNvPr>
          <p:cNvSpPr txBox="1"/>
          <p:nvPr/>
        </p:nvSpPr>
        <p:spPr>
          <a:xfrm>
            <a:off x="1285461" y="754657"/>
            <a:ext cx="9395791" cy="6555641"/>
          </a:xfrm>
          <a:prstGeom prst="rect">
            <a:avLst/>
          </a:prstGeom>
          <a:noFill/>
        </p:spPr>
        <p:txBody>
          <a:bodyPr wrap="square">
            <a:spAutoFit/>
          </a:bodyPr>
          <a:lstStyle/>
          <a:p>
            <a:r>
              <a:rPr lang="en-US" sz="2000" b="1" dirty="0">
                <a:solidFill>
                  <a:srgbClr val="FF0000"/>
                </a:solidFill>
                <a:effectLst/>
                <a:latin typeface="Helvetica" panose="020B0604020202020204" pitchFamily="34" charset="0"/>
                <a:ea typeface="Calibri" panose="020F0502020204030204" pitchFamily="34" charset="0"/>
              </a:rPr>
              <a:t>Article 2. Aims and Objectives</a:t>
            </a:r>
            <a:r>
              <a:rPr lang="en-US" sz="2000" dirty="0">
                <a:solidFill>
                  <a:srgbClr val="545454"/>
                </a:solidFill>
                <a:effectLst/>
                <a:latin typeface="Helvetica" panose="020B0604020202020204" pitchFamily="34" charset="0"/>
                <a:ea typeface="Calibri" panose="020F0502020204030204" pitchFamily="34" charset="0"/>
              </a:rPr>
              <a:t>:</a:t>
            </a:r>
            <a:br>
              <a:rPr lang="en-US" sz="2000" dirty="0">
                <a:solidFill>
                  <a:srgbClr val="545454"/>
                </a:solidFill>
                <a:effectLst/>
                <a:latin typeface="Helvetica" panose="020B0604020202020204" pitchFamily="34" charset="0"/>
                <a:ea typeface="Calibri" panose="020F0502020204030204" pitchFamily="34" charset="0"/>
              </a:rPr>
            </a:br>
            <a:br>
              <a:rPr lang="en-US" sz="2000" dirty="0">
                <a:solidFill>
                  <a:srgbClr val="545454"/>
                </a:solidFill>
                <a:effectLst/>
                <a:latin typeface="Helvetica" panose="020B0604020202020204" pitchFamily="34" charset="0"/>
                <a:ea typeface="Calibri" panose="020F0502020204030204" pitchFamily="34" charset="0"/>
              </a:rPr>
            </a:br>
            <a:r>
              <a:rPr lang="en-US" sz="2000" dirty="0">
                <a:solidFill>
                  <a:srgbClr val="545454"/>
                </a:solidFill>
                <a:effectLst/>
                <a:latin typeface="Helvetica" panose="020B0604020202020204" pitchFamily="34" charset="0"/>
                <a:ea typeface="Calibri" panose="020F0502020204030204" pitchFamily="34" charset="0"/>
              </a:rPr>
              <a:t>a) The aim of the Association is to facilitate contacts and to promote cultural interaction and understanding among members.</a:t>
            </a:r>
          </a:p>
          <a:p>
            <a:br>
              <a:rPr lang="en-US" sz="2000" dirty="0">
                <a:solidFill>
                  <a:srgbClr val="545454"/>
                </a:solidFill>
                <a:effectLst/>
                <a:latin typeface="Helvetica" panose="020B0604020202020204" pitchFamily="34" charset="0"/>
                <a:ea typeface="Calibri" panose="020F0502020204030204" pitchFamily="34" charset="0"/>
              </a:rPr>
            </a:br>
            <a:r>
              <a:rPr lang="en-US" sz="2000" dirty="0">
                <a:solidFill>
                  <a:srgbClr val="545454"/>
                </a:solidFill>
                <a:effectLst/>
                <a:latin typeface="Helvetica" panose="020B0604020202020204" pitchFamily="34" charset="0"/>
                <a:ea typeface="Calibri" panose="020F0502020204030204" pitchFamily="34" charset="0"/>
              </a:rPr>
              <a:t>b) The objective of the Association is to work for the peace and progress of Igbos and their families in Missouri. This is to be accomplished through:</a:t>
            </a:r>
          </a:p>
          <a:p>
            <a:br>
              <a:rPr lang="en-US" sz="2000" dirty="0">
                <a:solidFill>
                  <a:srgbClr val="545454"/>
                </a:solidFill>
                <a:effectLst/>
                <a:latin typeface="Helvetica" panose="020B0604020202020204" pitchFamily="34" charset="0"/>
                <a:ea typeface="Calibri" panose="020F0502020204030204" pitchFamily="34" charset="0"/>
              </a:rPr>
            </a:br>
            <a:r>
              <a:rPr lang="en-US" sz="2000" dirty="0">
                <a:solidFill>
                  <a:srgbClr val="545454"/>
                </a:solidFill>
                <a:effectLst/>
                <a:latin typeface="Helvetica" panose="020B0604020202020204" pitchFamily="34" charset="0"/>
                <a:ea typeface="Calibri" panose="020F0502020204030204" pitchFamily="34" charset="0"/>
              </a:rPr>
              <a:t>  i) Promoting the spirit of togetherness and brotherhood among Igbos and their families through social/cultural interactions.</a:t>
            </a:r>
          </a:p>
          <a:p>
            <a:br>
              <a:rPr lang="en-US" sz="2000" dirty="0">
                <a:solidFill>
                  <a:srgbClr val="545454"/>
                </a:solidFill>
                <a:effectLst/>
                <a:latin typeface="Helvetica" panose="020B0604020202020204" pitchFamily="34" charset="0"/>
                <a:ea typeface="Calibri" panose="020F0502020204030204" pitchFamily="34" charset="0"/>
              </a:rPr>
            </a:br>
            <a:r>
              <a:rPr lang="en-US" sz="2000" dirty="0">
                <a:solidFill>
                  <a:srgbClr val="545454"/>
                </a:solidFill>
                <a:effectLst/>
                <a:latin typeface="Helvetica" panose="020B0604020202020204" pitchFamily="34" charset="0"/>
                <a:ea typeface="Calibri" panose="020F0502020204030204" pitchFamily="34" charset="0"/>
              </a:rPr>
              <a:t> ii) Serving as the umbrella organization under which Igbo men, women and children may come together in achieving the common goal of understanding and self help.</a:t>
            </a:r>
          </a:p>
          <a:p>
            <a:br>
              <a:rPr lang="en-US" sz="2000" dirty="0">
                <a:solidFill>
                  <a:srgbClr val="545454"/>
                </a:solidFill>
                <a:effectLst/>
                <a:latin typeface="Helvetica" panose="020B0604020202020204" pitchFamily="34" charset="0"/>
                <a:ea typeface="Calibri" panose="020F0502020204030204" pitchFamily="34" charset="0"/>
              </a:rPr>
            </a:br>
            <a:r>
              <a:rPr lang="en-US" sz="2000" dirty="0">
                <a:solidFill>
                  <a:srgbClr val="545454"/>
                </a:solidFill>
                <a:effectLst/>
                <a:latin typeface="Helvetica" panose="020B0604020202020204" pitchFamily="34" charset="0"/>
                <a:ea typeface="Calibri" panose="020F0502020204030204" pitchFamily="34" charset="0"/>
              </a:rPr>
              <a:t> iii) Keeping alive Igbo traditions and customs as celebrated in our rich festivals and cultural institutions.</a:t>
            </a:r>
          </a:p>
          <a:p>
            <a:br>
              <a:rPr lang="en-US" sz="2000" dirty="0">
                <a:solidFill>
                  <a:srgbClr val="545454"/>
                </a:solidFill>
                <a:effectLst/>
                <a:latin typeface="Helvetica" panose="020B0604020202020204" pitchFamily="34" charset="0"/>
                <a:ea typeface="Calibri" panose="020F0502020204030204" pitchFamily="34" charset="0"/>
              </a:rPr>
            </a:br>
            <a:r>
              <a:rPr lang="en-US" sz="2000" dirty="0">
                <a:solidFill>
                  <a:srgbClr val="545454"/>
                </a:solidFill>
                <a:effectLst/>
                <a:latin typeface="Helvetica" panose="020B0604020202020204" pitchFamily="34" charset="0"/>
                <a:ea typeface="Calibri" panose="020F0502020204030204" pitchFamily="34" charset="0"/>
              </a:rPr>
              <a:t> iv) Encouraging and when possible assisting Igbos in legitimate business or in promoting cultural activities.( </a:t>
            </a:r>
            <a:r>
              <a:rPr lang="en-US" sz="2000" b="1" dirty="0">
                <a:solidFill>
                  <a:srgbClr val="545454"/>
                </a:solidFill>
                <a:effectLst/>
                <a:latin typeface="Helvetica" panose="020B0604020202020204" pitchFamily="34" charset="0"/>
                <a:ea typeface="Calibri" panose="020F0502020204030204" pitchFamily="34" charset="0"/>
              </a:rPr>
              <a:t>*suggestion</a:t>
            </a:r>
            <a:r>
              <a:rPr lang="en-US" sz="2000" dirty="0">
                <a:solidFill>
                  <a:srgbClr val="545454"/>
                </a:solidFill>
                <a:effectLst/>
                <a:latin typeface="Helvetica" panose="020B0604020202020204" pitchFamily="34" charset="0"/>
                <a:ea typeface="Calibri" panose="020F0502020204030204" pitchFamily="34" charset="0"/>
              </a:rPr>
              <a:t>)</a:t>
            </a:r>
            <a:br>
              <a:rPr lang="en-US" sz="2000" dirty="0">
                <a:solidFill>
                  <a:srgbClr val="545454"/>
                </a:solidFill>
                <a:effectLst/>
                <a:latin typeface="Helvetica" panose="020B0604020202020204" pitchFamily="34" charset="0"/>
                <a:ea typeface="Calibri" panose="020F0502020204030204" pitchFamily="34" charset="0"/>
              </a:rPr>
            </a:br>
            <a:endParaRPr lang="en-US" sz="2000" dirty="0"/>
          </a:p>
        </p:txBody>
      </p:sp>
    </p:spTree>
    <p:extLst>
      <p:ext uri="{BB962C8B-B14F-4D97-AF65-F5344CB8AC3E}">
        <p14:creationId xmlns:p14="http://schemas.microsoft.com/office/powerpoint/2010/main" val="1337898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A0B320F-68ED-4A53-8A4B-A035E02D527D}"/>
              </a:ext>
            </a:extLst>
          </p:cNvPr>
          <p:cNvSpPr txBox="1"/>
          <p:nvPr/>
        </p:nvSpPr>
        <p:spPr>
          <a:xfrm>
            <a:off x="490331" y="616158"/>
            <a:ext cx="10535478" cy="5632311"/>
          </a:xfrm>
          <a:prstGeom prst="rect">
            <a:avLst/>
          </a:prstGeom>
          <a:noFill/>
        </p:spPr>
        <p:txBody>
          <a:bodyPr wrap="square">
            <a:spAutoFit/>
          </a:bodyPr>
          <a:lstStyle/>
          <a:p>
            <a:pPr marL="0" marR="0">
              <a:spcBef>
                <a:spcPts val="0"/>
              </a:spcBef>
              <a:spcAft>
                <a:spcPts val="0"/>
              </a:spcAft>
            </a:pPr>
            <a:r>
              <a:rPr lang="en-US" sz="2400" dirty="0">
                <a:solidFill>
                  <a:srgbClr val="545454"/>
                </a:solidFill>
                <a:effectLst/>
                <a:latin typeface="Helvetica" panose="020B0604020202020204" pitchFamily="34" charset="0"/>
                <a:ea typeface="Times New Roman" panose="02020603050405020304" pitchFamily="18" charset="0"/>
              </a:rPr>
              <a:t>v) Promoting the teaching of Igbo language and culture to our children and to other interested people (e.g. Missourian</a:t>
            </a:r>
            <a:r>
              <a:rPr lang="en-US" sz="2400" dirty="0">
                <a:solidFill>
                  <a:srgbClr val="545454"/>
                </a:solidFill>
                <a:latin typeface="Helvetica" panose="020B0604020202020204" pitchFamily="34" charset="0"/>
                <a:ea typeface="Times New Roman" panose="02020603050405020304" pitchFamily="18" charset="0"/>
              </a:rPr>
              <a:t>s</a:t>
            </a:r>
            <a:r>
              <a:rPr lang="en-US" sz="2400" dirty="0">
                <a:solidFill>
                  <a:srgbClr val="545454"/>
                </a:solidFill>
                <a:effectLst/>
                <a:latin typeface="Helvetica" panose="020B0604020202020204" pitchFamily="34" charset="0"/>
                <a:ea typeface="Times New Roman" panose="02020603050405020304" pitchFamily="18" charset="0"/>
              </a:rPr>
              <a:t>).</a:t>
            </a: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vi) Fostering cultural understanding between Igbo, and people from other nationalities through the promotion of cultural exchange.</a:t>
            </a: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vii) Joining with </a:t>
            </a:r>
            <a:r>
              <a:rPr lang="en-US" sz="2400" dirty="0">
                <a:solidFill>
                  <a:srgbClr val="545454"/>
                </a:solidFill>
                <a:latin typeface="Helvetica" panose="020B0604020202020204" pitchFamily="34" charset="0"/>
                <a:ea typeface="Times New Roman" panose="02020603050405020304" pitchFamily="18" charset="0"/>
              </a:rPr>
              <a:t>American</a:t>
            </a:r>
            <a:r>
              <a:rPr lang="en-US" sz="2400" dirty="0">
                <a:solidFill>
                  <a:srgbClr val="545454"/>
                </a:solidFill>
                <a:effectLst/>
                <a:latin typeface="Helvetica" panose="020B0604020202020204" pitchFamily="34" charset="0"/>
                <a:ea typeface="Times New Roman" panose="02020603050405020304" pitchFamily="18" charset="0"/>
              </a:rPr>
              <a:t> Igbo organizations in the promotion of Igbo cause(</a:t>
            </a:r>
            <a:r>
              <a:rPr lang="en-US" sz="2400" b="1" dirty="0">
                <a:solidFill>
                  <a:srgbClr val="545454"/>
                </a:solidFill>
                <a:effectLst/>
                <a:latin typeface="Helvetica" panose="020B0604020202020204" pitchFamily="34" charset="0"/>
                <a:ea typeface="Times New Roman" panose="02020603050405020304" pitchFamily="18" charset="0"/>
              </a:rPr>
              <a:t>in the future</a:t>
            </a:r>
            <a:r>
              <a:rPr lang="en-US" sz="2400" dirty="0">
                <a:solidFill>
                  <a:srgbClr val="545454"/>
                </a:solidFill>
                <a:effectLst/>
                <a:latin typeface="Helvetica" panose="020B0604020202020204" pitchFamily="34" charset="0"/>
                <a:ea typeface="Times New Roman" panose="02020603050405020304" pitchFamily="18" charset="0"/>
              </a:rPr>
              <a:t>)</a:t>
            </a:r>
            <a:br>
              <a:rPr lang="en-US" sz="2400" dirty="0">
                <a:solidFill>
                  <a:srgbClr val="545454"/>
                </a:solidFill>
                <a:effectLst/>
                <a:latin typeface="Helvetica" panose="020B0604020202020204" pitchFamily="34" charset="0"/>
                <a:ea typeface="Times New Roman" panose="02020603050405020304" pitchFamily="18" charset="0"/>
              </a:rPr>
            </a:br>
            <a:br>
              <a:rPr lang="en-US" sz="2400" dirty="0">
                <a:solidFill>
                  <a:srgbClr val="545454"/>
                </a:solidFill>
                <a:effectLst/>
                <a:latin typeface="Helvetica" panose="020B0604020202020204" pitchFamily="34" charset="0"/>
                <a:ea typeface="Times New Roman" panose="02020603050405020304" pitchFamily="18" charset="0"/>
              </a:rPr>
            </a:br>
            <a:endParaRPr lang="en-US" sz="2400" dirty="0">
              <a:solidFill>
                <a:srgbClr val="545454"/>
              </a:solidFill>
              <a:effectLst/>
              <a:latin typeface="Helvetica" panose="020B0604020202020204" pitchFamily="34" charset="0"/>
              <a:ea typeface="Times New Roman" panose="02020603050405020304" pitchFamily="18" charset="0"/>
            </a:endParaRPr>
          </a:p>
          <a:p>
            <a:pPr marL="0" marR="0">
              <a:spcBef>
                <a:spcPts val="0"/>
              </a:spcBef>
              <a:spcAft>
                <a:spcPts val="0"/>
              </a:spcAft>
            </a:pPr>
            <a:r>
              <a:rPr lang="en-US" sz="2400" dirty="0">
                <a:solidFill>
                  <a:srgbClr val="545454"/>
                </a:solidFill>
                <a:effectLst/>
                <a:latin typeface="Helvetica" panose="020B0604020202020204" pitchFamily="34" charset="0"/>
                <a:ea typeface="Times New Roman" panose="02020603050405020304" pitchFamily="18" charset="0"/>
              </a:rPr>
              <a:t>In order to meet these aims and objectives, the Union shall organize cultural happenings, meetings, lectures, discussions, information exchange and excursions. It shall also give useful and practical advice or information to </a:t>
            </a:r>
            <a:r>
              <a:rPr lang="en-US" sz="2400" dirty="0">
                <a:solidFill>
                  <a:srgbClr val="545454"/>
                </a:solidFill>
                <a:latin typeface="Helvetica" panose="020B0604020202020204" pitchFamily="34" charset="0"/>
                <a:ea typeface="Times New Roman" panose="02020603050405020304" pitchFamily="18" charset="0"/>
              </a:rPr>
              <a:t>Missourians</a:t>
            </a:r>
            <a:r>
              <a:rPr lang="en-US" sz="2400" dirty="0">
                <a:solidFill>
                  <a:srgbClr val="545454"/>
                </a:solidFill>
                <a:effectLst/>
                <a:latin typeface="Helvetica" panose="020B0604020202020204" pitchFamily="34" charset="0"/>
                <a:ea typeface="Times New Roman" panose="02020603050405020304" pitchFamily="18" charset="0"/>
              </a:rPr>
              <a:t> and Igbos in their interactions. The Union shall be an Independent, non-political, non-profit seeking organization.</a:t>
            </a: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In seeking to support its activities, the Union may receive donations and legacies on different types of social occasions (happenings).</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78426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60C5F7-EEF4-4FA4-BDCC-806BBEF9627F}"/>
              </a:ext>
            </a:extLst>
          </p:cNvPr>
          <p:cNvSpPr txBox="1"/>
          <p:nvPr/>
        </p:nvSpPr>
        <p:spPr>
          <a:xfrm>
            <a:off x="463826" y="1170156"/>
            <a:ext cx="10522226" cy="1384995"/>
          </a:xfrm>
          <a:prstGeom prst="rect">
            <a:avLst/>
          </a:prstGeom>
          <a:noFill/>
        </p:spPr>
        <p:txBody>
          <a:bodyPr wrap="square">
            <a:spAutoFit/>
          </a:bodyPr>
          <a:lstStyle/>
          <a:p>
            <a:pPr marL="0" marR="0">
              <a:spcBef>
                <a:spcPts val="0"/>
              </a:spcBef>
              <a:spcAft>
                <a:spcPts val="0"/>
              </a:spcAft>
            </a:pPr>
            <a:r>
              <a:rPr lang="en-US" sz="1800" b="1" dirty="0">
                <a:solidFill>
                  <a:srgbClr val="FF0000"/>
                </a:solidFill>
                <a:effectLst/>
                <a:latin typeface="Helvetica" panose="020B0604020202020204" pitchFamily="34" charset="0"/>
                <a:ea typeface="Times New Roman" panose="02020603050405020304" pitchFamily="18" charset="0"/>
              </a:rPr>
              <a:t>Article 3. Memberships:</a:t>
            </a:r>
            <a:br>
              <a:rPr lang="en-US" sz="1800" dirty="0">
                <a:solidFill>
                  <a:srgbClr val="545454"/>
                </a:solidFill>
                <a:effectLst/>
                <a:latin typeface="Helvetica" panose="020B0604020202020204" pitchFamily="34" charset="0"/>
                <a:ea typeface="Times New Roman" panose="02020603050405020304" pitchFamily="18" charset="0"/>
              </a:rPr>
            </a:br>
            <a:br>
              <a:rPr lang="en-US" sz="18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The membership of the Igbo Union shall be open to all Igbo indigenes and non-indigenes resident in </a:t>
            </a:r>
            <a:r>
              <a:rPr lang="en-US" sz="2400" dirty="0">
                <a:solidFill>
                  <a:srgbClr val="545454"/>
                </a:solidFill>
                <a:latin typeface="Helvetica" panose="020B0604020202020204" pitchFamily="34" charset="0"/>
                <a:ea typeface="Times New Roman" panose="02020603050405020304" pitchFamily="18" charset="0"/>
              </a:rPr>
              <a:t>Columbia or its environs </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74385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1CC12F-334B-43D8-93E5-671DC2A32299}"/>
              </a:ext>
            </a:extLst>
          </p:cNvPr>
          <p:cNvSpPr txBox="1"/>
          <p:nvPr/>
        </p:nvSpPr>
        <p:spPr>
          <a:xfrm>
            <a:off x="1139687" y="2278151"/>
            <a:ext cx="9554817" cy="2677656"/>
          </a:xfrm>
          <a:prstGeom prst="rect">
            <a:avLst/>
          </a:prstGeom>
          <a:noFill/>
        </p:spPr>
        <p:txBody>
          <a:bodyPr wrap="square">
            <a:spAutoFit/>
          </a:bodyPr>
          <a:lstStyle/>
          <a:p>
            <a:pPr marL="0" marR="0">
              <a:spcBef>
                <a:spcPts val="0"/>
              </a:spcBef>
              <a:spcAft>
                <a:spcPts val="0"/>
              </a:spcAft>
            </a:pPr>
            <a:r>
              <a:rPr lang="en-US" sz="2400" b="1" dirty="0">
                <a:solidFill>
                  <a:srgbClr val="FF0000"/>
                </a:solidFill>
                <a:effectLst/>
                <a:latin typeface="Helvetica" panose="020B0604020202020204" pitchFamily="34" charset="0"/>
                <a:ea typeface="Times New Roman" panose="02020603050405020304" pitchFamily="18" charset="0"/>
              </a:rPr>
              <a:t>Article 3.1 Registration:</a:t>
            </a:r>
            <a:br>
              <a:rPr lang="en-US" sz="2400" dirty="0">
                <a:solidFill>
                  <a:srgbClr val="545454"/>
                </a:solidFill>
                <a:effectLst/>
                <a:latin typeface="Helvetica" panose="020B0604020202020204" pitchFamily="34" charset="0"/>
                <a:ea typeface="Times New Roman" panose="02020603050405020304" pitchFamily="18" charset="0"/>
              </a:rPr>
            </a:b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Intending member must duly fill in the required membership form to express his/her willingness to joining the Union. A member is required to pay his/her registration fee as well as other dues like</a:t>
            </a:r>
            <a:br>
              <a:rPr lang="en-US" sz="2400" dirty="0">
                <a:solidFill>
                  <a:srgbClr val="545454"/>
                </a:solidFill>
                <a:effectLst/>
                <a:latin typeface="Helvetica" panose="020B0604020202020204" pitchFamily="34" charset="0"/>
                <a:ea typeface="Times New Roman" panose="02020603050405020304" pitchFamily="18" charset="0"/>
              </a:rPr>
            </a:br>
            <a:r>
              <a:rPr lang="en-US" sz="2400" dirty="0">
                <a:solidFill>
                  <a:srgbClr val="545454"/>
                </a:solidFill>
                <a:effectLst/>
                <a:latin typeface="Helvetica" panose="020B0604020202020204" pitchFamily="34" charset="0"/>
                <a:ea typeface="Times New Roman" panose="02020603050405020304" pitchFamily="18" charset="0"/>
              </a:rPr>
              <a:t>monthly/annual dues or any other dues approved by the general assembly.</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992811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1204</TotalTime>
  <Words>1976</Words>
  <Application>Microsoft Office PowerPoint</Application>
  <PresentationFormat>Widescreen</PresentationFormat>
  <Paragraphs>52</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Chimdi Walter Ndubuisi</dc:creator>
  <cp:lastModifiedBy>Ndubuisi, Chimdi Walter</cp:lastModifiedBy>
  <cp:revision>20</cp:revision>
  <dcterms:created xsi:type="dcterms:W3CDTF">2022-03-26T23:18:21Z</dcterms:created>
  <dcterms:modified xsi:type="dcterms:W3CDTF">2022-11-27T21:55:07Z</dcterms:modified>
</cp:coreProperties>
</file>